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75" r:id="rId6"/>
    <p:sldId id="272" r:id="rId7"/>
    <p:sldId id="271" r:id="rId8"/>
    <p:sldId id="270" r:id="rId9"/>
    <p:sldId id="260" r:id="rId10"/>
    <p:sldId id="268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114" d="100"/>
          <a:sy n="114" d="100"/>
        </p:scale>
        <p:origin x="14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B3764-C5D4-4053-BA3C-9512083A94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CEB13-16BD-4E59-BE91-1707DF6BC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5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CEB13-16BD-4E59-BE91-1707DF6BCB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84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F6C40D-4819-4AC8-B5AD-CC24603866D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6FCE5D-A87C-46F3-822E-B6C10AD0A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0"/>
            <a:ext cx="9144000" cy="1829761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Palatino Linotype" pitchFamily="18" charset="0"/>
              </a:rPr>
              <a:t>Case report 1:</a:t>
            </a:r>
            <a:r>
              <a:rPr lang="sr-Latn-RS" sz="2400" dirty="0" smtClean="0">
                <a:solidFill>
                  <a:srgbClr val="FF0000"/>
                </a:solidFill>
                <a:latin typeface="Palatino Linotype" pitchFamily="18" charset="0"/>
              </a:rPr>
              <a:t> Dg: </a:t>
            </a:r>
            <a:r>
              <a:rPr lang="en-US" sz="2400" dirty="0" smtClean="0">
                <a:solidFill>
                  <a:srgbClr val="FF0000"/>
                </a:solidFill>
                <a:latin typeface="Palatino Linotype" pitchFamily="18" charset="0"/>
              </a:rPr>
              <a:t>Anaphylaxis</a:t>
            </a: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sr-Latn-RS" sz="2400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400" dirty="0" smtClean="0">
                <a:latin typeface="Palatino Linotype" pitchFamily="18" charset="0"/>
              </a:rPr>
              <a:t>Case report 2</a:t>
            </a:r>
            <a:r>
              <a:rPr lang="sr-Latn-RS" sz="2400" dirty="0" smtClean="0">
                <a:latin typeface="Palatino Linotype" pitchFamily="18" charset="0"/>
              </a:rPr>
              <a:t>:</a:t>
            </a:r>
            <a:r>
              <a:rPr lang="sr-Latn-RS" sz="2400" dirty="0" smtClean="0">
                <a:solidFill>
                  <a:srgbClr val="FF0000"/>
                </a:solidFill>
                <a:latin typeface="Palatino Linotype" pitchFamily="18" charset="0"/>
              </a:rPr>
              <a:t> Dg: Oedema Qincque</a:t>
            </a:r>
            <a:r>
              <a:rPr lang="sr-Latn-RS" sz="2400" dirty="0" smtClean="0">
                <a:latin typeface="Palatino Linotype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Palatino Linotype" pitchFamily="18" charset="0"/>
              </a:rPr>
              <a:t/>
            </a:r>
            <a:br>
              <a:rPr lang="en-US" sz="2400" dirty="0" smtClean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> Case report 3:</a:t>
            </a:r>
            <a:r>
              <a:rPr lang="sr-Latn-RS" sz="2400" dirty="0" smtClean="0">
                <a:solidFill>
                  <a:srgbClr val="FF0000"/>
                </a:solidFill>
                <a:latin typeface="Palatino Linotype" pitchFamily="18" charset="0"/>
              </a:rPr>
              <a:t> Dg:</a:t>
            </a:r>
            <a:r>
              <a:rPr lang="en-US" sz="2400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Latn-RS" sz="2400" dirty="0" smtClean="0">
                <a:solidFill>
                  <a:srgbClr val="FF0000"/>
                </a:solidFill>
                <a:latin typeface="Palatino Linotype" pitchFamily="18" charset="0"/>
              </a:rPr>
              <a:t>serumska bolest </a:t>
            </a:r>
            <a:br>
              <a:rPr lang="sr-Latn-RS" sz="2400" dirty="0" smtClean="0">
                <a:solidFill>
                  <a:srgbClr val="FF0000"/>
                </a:solidFill>
                <a:latin typeface="Palatino Linotype" pitchFamily="18" charset="0"/>
              </a:rPr>
            </a:b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b="1" dirty="0" smtClean="0">
              <a:latin typeface="Palatino Linotype" pitchFamily="18" charset="0"/>
            </a:endParaRPr>
          </a:p>
          <a:p>
            <a:r>
              <a:rPr lang="sr-Cyrl-RS" sz="2400" b="1" dirty="0" smtClean="0">
                <a:latin typeface="Palatino Linotype" pitchFamily="18" charset="0"/>
              </a:rPr>
              <a:t>др Анита Ивошевић</a:t>
            </a:r>
            <a:endParaRPr lang="en-US" sz="2400" b="1" dirty="0">
              <a:latin typeface="Palatino Linotype" pitchFamily="18" charset="0"/>
            </a:endParaRPr>
          </a:p>
        </p:txBody>
      </p:sp>
      <p:pic>
        <p:nvPicPr>
          <p:cNvPr id="4" name="Picture 3" descr="C:\Users\Asus\Desktop\prikazi slučajeva\logci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0"/>
            <a:ext cx="8439150" cy="162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После четири месеца лечења доза</a:t>
            </a:r>
            <a:r>
              <a:rPr lang="sr-Latn-RS" sz="2400" dirty="0" smtClean="0">
                <a:latin typeface="Palatino Linotype" pitchFamily="18" charset="0"/>
                <a:cs typeface="Times New Roman" pitchFamily="18" charset="0"/>
              </a:rPr>
              <a:t> Omalizumaba</a:t>
            </a:r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 је повећана на 300 </a:t>
            </a:r>
            <a:r>
              <a:rPr lang="sr-Latn-RS" sz="2400" dirty="0" smtClean="0">
                <a:latin typeface="Palatino Linotype" pitchFamily="18" charset="0"/>
                <a:cs typeface="Times New Roman" pitchFamily="18" charset="0"/>
              </a:rPr>
              <a:t>mg s.c. </a:t>
            </a:r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ради боље контроле болсети.</a:t>
            </a:r>
          </a:p>
          <a:p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Неколико дана након примене</a:t>
            </a:r>
            <a:r>
              <a:rPr lang="sr-Latn-RS" sz="2400" dirty="0" smtClean="0">
                <a:latin typeface="Palatino Linotype" pitchFamily="18" charset="0"/>
                <a:cs typeface="Times New Roman" pitchFamily="18" charset="0"/>
              </a:rPr>
              <a:t> Omalizumaba</a:t>
            </a:r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 у дози од 300</a:t>
            </a:r>
            <a:r>
              <a:rPr lang="sr-Latn-RS" sz="2400" dirty="0" smtClean="0">
                <a:latin typeface="Palatino Linotype" pitchFamily="18" charset="0"/>
                <a:cs typeface="Times New Roman" pitchFamily="18" charset="0"/>
              </a:rPr>
              <a:t> mg</a:t>
            </a:r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 пацијенткиња одлази на преглед код алерголога. </a:t>
            </a:r>
          </a:p>
          <a:p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Од тегоба наводи грчеве и бол у стомаку, умор, ингвиналну лимфаденопатију и дифузне болове у зглобовима.</a:t>
            </a:r>
          </a:p>
          <a:p>
            <a:endParaRPr lang="sr-Cyrl-RS" sz="2400" dirty="0" smtClean="0">
              <a:latin typeface="Palatino Linotype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</a:t>
            </a:r>
            <a:r>
              <a:rPr lang="sr-Cyrl-RS" dirty="0" smtClean="0">
                <a:latin typeface="Palatino Linotype" pitchFamily="18" charset="0"/>
              </a:rPr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Урађене лабораторијске анализе су биле у референтном опсегу.</a:t>
            </a:r>
          </a:p>
          <a:p>
            <a:r>
              <a:rPr lang="sr-Latn-RS" sz="2400" dirty="0" smtClean="0">
                <a:latin typeface="Palatino Linotype" pitchFamily="18" charset="0"/>
                <a:cs typeface="Times New Roman" pitchFamily="18" charset="0"/>
              </a:rPr>
              <a:t>Omalizumab</a:t>
            </a:r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 је искључен из терапије.</a:t>
            </a:r>
          </a:p>
          <a:p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На основу анамнестичких података и клиничке слике постављена је дијагноза </a:t>
            </a:r>
            <a:r>
              <a:rPr lang="sr-Cyrl-RS" sz="2400" b="1" dirty="0" smtClean="0">
                <a:solidFill>
                  <a:srgbClr val="FF0000"/>
                </a:solidFill>
                <a:latin typeface="Palatino Linotype" pitchFamily="18" charset="0"/>
                <a:cs typeface="Times New Roman" pitchFamily="18" charset="0"/>
              </a:rPr>
              <a:t>серумске болести.</a:t>
            </a:r>
          </a:p>
          <a:p>
            <a:endParaRPr lang="sr-Cyrl-RS" sz="2400" dirty="0" smtClean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</a:t>
            </a:r>
            <a:r>
              <a:rPr lang="sr-Cyrl-RS" dirty="0" smtClean="0">
                <a:latin typeface="Palatino Linotype" pitchFamily="18" charset="0"/>
              </a:rPr>
              <a:t>3</a:t>
            </a:r>
            <a:endParaRPr lang="en-US" dirty="0"/>
          </a:p>
        </p:txBody>
      </p:sp>
      <p:pic>
        <p:nvPicPr>
          <p:cNvPr id="5122" name="Picture 2" descr="C:\Users\Asus\Desktop\prikazi slučajeva\download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4038600"/>
            <a:ext cx="26765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Пацијенткиња </a:t>
            </a:r>
            <a:r>
              <a:rPr lang="sr-Latn-RS" sz="2400" dirty="0" smtClean="0">
                <a:latin typeface="Palatino Linotype" pitchFamily="18" charset="0"/>
                <a:cs typeface="Times New Roman" pitchFamily="18" charset="0"/>
              </a:rPr>
              <a:t>T</a:t>
            </a:r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.П. доби </a:t>
            </a:r>
            <a:r>
              <a:rPr lang="en-US" sz="2400" dirty="0" smtClean="0">
                <a:latin typeface="Palatino Linotype" pitchFamily="18" charset="0"/>
                <a:cs typeface="Times New Roman" pitchFamily="18" charset="0"/>
              </a:rPr>
              <a:t>5</a:t>
            </a:r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7 година, долази у у пријемну амбуланту Ургентног центра због стомачног вируса (болови у стомаку, повраћање, проливи)</a:t>
            </a:r>
            <a:r>
              <a:rPr lang="sr-Latn-RS" sz="2400" dirty="0" smtClean="0">
                <a:latin typeface="Palatino Linotype" pitchFamily="18" charset="0"/>
                <a:cs typeface="Times New Roman" pitchFamily="18" charset="0"/>
              </a:rPr>
              <a:t>.</a:t>
            </a:r>
            <a:endParaRPr lang="sr-Cyrl-RS" sz="2400" dirty="0" smtClean="0">
              <a:latin typeface="Palatino Linotype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Негира хроничне болести.</a:t>
            </a:r>
          </a:p>
          <a:p>
            <a:r>
              <a:rPr lang="sr-Cyrl-RS" sz="2400" dirty="0" smtClean="0">
                <a:latin typeface="Palatino Linotype" pitchFamily="18" charset="0"/>
                <a:cs typeface="Times New Roman" pitchFamily="18" charset="0"/>
              </a:rPr>
              <a:t>А</a:t>
            </a:r>
            <a:r>
              <a:rPr lang="sr-Cyrl-RS" sz="2400" dirty="0" smtClean="0">
                <a:latin typeface="Palatino Linotype" pitchFamily="18" charset="0"/>
              </a:rPr>
              <a:t>лергију на храну и лекове негира.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1</a:t>
            </a:r>
            <a:endParaRPr lang="en-US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Palatino Linotype" pitchFamily="18" charset="0"/>
              </a:rPr>
              <a:t>ТА: 90/60 </a:t>
            </a:r>
            <a:r>
              <a:rPr lang="sr-Latn-RS" sz="2400" dirty="0" smtClean="0">
                <a:latin typeface="Palatino Linotype" pitchFamily="18" charset="0"/>
              </a:rPr>
              <a:t>mm Hg, SO2c 9</a:t>
            </a:r>
            <a:r>
              <a:rPr lang="sr-Cyrl-RS" sz="2400" dirty="0" smtClean="0">
                <a:latin typeface="Palatino Linotype" pitchFamily="18" charset="0"/>
              </a:rPr>
              <a:t>8</a:t>
            </a:r>
            <a:r>
              <a:rPr lang="sr-Latn-RS" sz="2400" dirty="0" smtClean="0">
                <a:latin typeface="Palatino Linotype" pitchFamily="18" charset="0"/>
              </a:rPr>
              <a:t> %.</a:t>
            </a:r>
            <a:endParaRPr lang="sr-Cyrl-RS" sz="2400" dirty="0" smtClean="0">
              <a:latin typeface="Palatino Linotype" pitchFamily="18" charset="0"/>
            </a:endParaRPr>
          </a:p>
          <a:p>
            <a:r>
              <a:rPr lang="en-US" sz="2400" b="1" dirty="0" smtClean="0">
                <a:latin typeface="Palatino Linotype" pitchFamily="18" charset="0"/>
              </a:rPr>
              <a:t>Status </a:t>
            </a:r>
            <a:r>
              <a:rPr lang="en-US" sz="2400" b="1" dirty="0" err="1" smtClean="0">
                <a:latin typeface="Palatino Linotype" pitchFamily="18" charset="0"/>
              </a:rPr>
              <a:t>praesens</a:t>
            </a:r>
            <a:r>
              <a:rPr lang="sr-Cyrl-RS" sz="2400" b="1" dirty="0" smtClean="0">
                <a:latin typeface="Palatino Linotype" pitchFamily="18" charset="0"/>
              </a:rPr>
              <a:t>:</a:t>
            </a:r>
          </a:p>
          <a:p>
            <a:r>
              <a:rPr lang="sr-Cyrl-RS" sz="2400" dirty="0" smtClean="0">
                <a:latin typeface="Palatino Linotype" pitchFamily="18" charset="0"/>
              </a:rPr>
              <a:t>Пацијенткиња еупноична, афебрилна.</a:t>
            </a:r>
          </a:p>
          <a:p>
            <a:r>
              <a:rPr lang="sr-Cyrl-RS" sz="2400" dirty="0" smtClean="0">
                <a:latin typeface="Palatino Linotype" pitchFamily="18" charset="0"/>
              </a:rPr>
              <a:t>Језик обложен.</a:t>
            </a:r>
          </a:p>
          <a:p>
            <a:r>
              <a:rPr lang="sr-Cyrl-RS" sz="2400" dirty="0" smtClean="0">
                <a:latin typeface="Palatino Linotype" pitchFamily="18" charset="0"/>
              </a:rPr>
              <a:t>Грудни кош респираторно покретан.</a:t>
            </a:r>
          </a:p>
          <a:p>
            <a:r>
              <a:rPr lang="sr-Cyrl-RS" sz="2400" dirty="0" smtClean="0">
                <a:latin typeface="Palatino Linotype" pitchFamily="18" charset="0"/>
              </a:rPr>
              <a:t>Аускултаторно: </a:t>
            </a:r>
            <a:r>
              <a:rPr lang="sr-Latn-RS" sz="2400" dirty="0" smtClean="0">
                <a:latin typeface="Palatino Linotype" pitchFamily="18" charset="0"/>
              </a:rPr>
              <a:t>cor: </a:t>
            </a:r>
            <a:r>
              <a:rPr lang="sr-Cyrl-RS" sz="2400" dirty="0" smtClean="0">
                <a:latin typeface="Palatino Linotype" pitchFamily="18" charset="0"/>
              </a:rPr>
              <a:t>акција ритмична, тонови чујни.</a:t>
            </a:r>
          </a:p>
          <a:p>
            <a:r>
              <a:rPr lang="sr-Latn-RS" sz="2400" dirty="0" smtClean="0">
                <a:latin typeface="Palatino Linotype" pitchFamily="18" charset="0"/>
              </a:rPr>
              <a:t>Pulmo: </a:t>
            </a:r>
            <a:r>
              <a:rPr lang="sr-Cyrl-RS" sz="2400" dirty="0" smtClean="0">
                <a:latin typeface="Palatino Linotype" pitchFamily="18" charset="0"/>
              </a:rPr>
              <a:t>нормалан дисајни шум.</a:t>
            </a:r>
          </a:p>
          <a:p>
            <a:r>
              <a:rPr lang="sr-Cyrl-RS" sz="2400" dirty="0" smtClean="0">
                <a:latin typeface="Palatino Linotype" pitchFamily="18" charset="0"/>
              </a:rPr>
              <a:t>Абдомен палпаторно болно осетљив параумбиликално.</a:t>
            </a:r>
          </a:p>
          <a:p>
            <a:r>
              <a:rPr lang="sr-Cyrl-RS" sz="2400" dirty="0" smtClean="0">
                <a:latin typeface="Palatino Linotype" pitchFamily="18" charset="0"/>
              </a:rPr>
              <a:t>Налаз на екстремитетима уредан.</a:t>
            </a:r>
          </a:p>
          <a:p>
            <a:endParaRPr lang="sr-Cyrl-RS" sz="2400" dirty="0" smtClean="0">
              <a:latin typeface="Palatino Linotype" pitchFamily="18" charset="0"/>
            </a:endParaRPr>
          </a:p>
          <a:p>
            <a:pPr>
              <a:buNone/>
            </a:pPr>
            <a:endParaRPr lang="sr-Cyrl-RS" sz="2400" dirty="0" smtClean="0">
              <a:latin typeface="Palatino Linotype" pitchFamily="18" charset="0"/>
            </a:endParaRPr>
          </a:p>
          <a:p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Palatino Linotype" pitchFamily="18" charset="0"/>
              </a:rPr>
              <a:t>Дат  савет за чајну дијету, уз </a:t>
            </a:r>
            <a:r>
              <a:rPr lang="sr-Latn-RS" sz="2400" dirty="0" smtClean="0">
                <a:latin typeface="Palatino Linotype" pitchFamily="18" charset="0"/>
              </a:rPr>
              <a:t>caps. Probiotic forte 1x1.</a:t>
            </a:r>
            <a:endParaRPr lang="sr-Cyrl-RS" sz="2400" dirty="0" smtClean="0">
              <a:latin typeface="Palatino Linotype" pitchFamily="18" charset="0"/>
            </a:endParaRPr>
          </a:p>
          <a:p>
            <a:r>
              <a:rPr lang="sr-Cyrl-RS" sz="2400" b="1" dirty="0" smtClean="0">
                <a:latin typeface="Palatino Linotype" pitchFamily="18" charset="0"/>
              </a:rPr>
              <a:t>Ординирана терапија:</a:t>
            </a:r>
          </a:p>
          <a:p>
            <a:r>
              <a:rPr lang="sr-Latn-RS" sz="2400" dirty="0" smtClean="0">
                <a:latin typeface="Palatino Linotype" pitchFamily="18" charset="0"/>
              </a:rPr>
              <a:t>sol. Ringer 500 ml</a:t>
            </a:r>
          </a:p>
          <a:p>
            <a:r>
              <a:rPr lang="en-US" sz="2400" dirty="0" smtClean="0">
                <a:latin typeface="Palatino Linotype" pitchFamily="18" charset="0"/>
              </a:rPr>
              <a:t>A</a:t>
            </a:r>
            <a:r>
              <a:rPr lang="sr-Latn-RS" sz="2400" dirty="0" smtClean="0">
                <a:latin typeface="Palatino Linotype" pitchFamily="18" charset="0"/>
              </a:rPr>
              <a:t>mp. Analgin N I</a:t>
            </a:r>
          </a:p>
          <a:p>
            <a:r>
              <a:rPr lang="sr-Latn-RS" sz="2400" dirty="0" smtClean="0">
                <a:latin typeface="Palatino Linotype" pitchFamily="18" charset="0"/>
              </a:rPr>
              <a:t>Amp. Klometol N I</a:t>
            </a:r>
          </a:p>
          <a:p>
            <a:r>
              <a:rPr lang="sr-Cyrl-RS" sz="2400" dirty="0" smtClean="0">
                <a:latin typeface="Palatino Linotype" pitchFamily="18" charset="0"/>
              </a:rPr>
              <a:t>Након </a:t>
            </a:r>
            <a:r>
              <a:rPr lang="sr-Latn-RS" sz="2400" dirty="0" smtClean="0">
                <a:latin typeface="Palatino Linotype" pitchFamily="18" charset="0"/>
              </a:rPr>
              <a:t> 10 </a:t>
            </a:r>
            <a:r>
              <a:rPr lang="sr-Cyrl-RS" sz="2400" dirty="0" smtClean="0">
                <a:latin typeface="Palatino Linotype" pitchFamily="18" charset="0"/>
              </a:rPr>
              <a:t>минута</a:t>
            </a:r>
            <a:r>
              <a:rPr lang="sr-Latn-RS" sz="2400" dirty="0" smtClean="0">
                <a:latin typeface="Palatino Linotype" pitchFamily="18" charset="0"/>
              </a:rPr>
              <a:t> </a:t>
            </a:r>
            <a:r>
              <a:rPr lang="sr-Cyrl-RS" sz="2400" dirty="0" smtClean="0">
                <a:latin typeface="Palatino Linotype" pitchFamily="18" charset="0"/>
              </a:rPr>
              <a:t>долази до појаве црвенила, свраба и осипа на леђима.</a:t>
            </a:r>
          </a:p>
          <a:p>
            <a:r>
              <a:rPr lang="sr-Cyrl-RS" sz="2400" dirty="0" smtClean="0">
                <a:latin typeface="Palatino Linotype" pitchFamily="18" charset="0"/>
              </a:rPr>
              <a:t>Одмах је обустављена примена инфузије, отворена је друга венска линија и примењена следећа терапија: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1</a:t>
            </a:r>
            <a:endParaRPr lang="en-US" dirty="0"/>
          </a:p>
        </p:txBody>
      </p:sp>
      <p:pic>
        <p:nvPicPr>
          <p:cNvPr id="4" name="Picture 2" descr="C:\Users\Asus\Desktop\prikazi slučajeva\сл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5181600"/>
            <a:ext cx="32004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sr-Latn-RS" sz="2400" dirty="0" smtClean="0">
              <a:latin typeface="Palatino Linotype" pitchFamily="18" charset="0"/>
            </a:endParaRPr>
          </a:p>
          <a:p>
            <a:r>
              <a:rPr lang="sr-Cyrl-RS" sz="2400" b="1" dirty="0" smtClean="0">
                <a:latin typeface="Palatino Linotype" pitchFamily="18" charset="0"/>
              </a:rPr>
              <a:t>Терапија:</a:t>
            </a:r>
          </a:p>
          <a:p>
            <a:r>
              <a:rPr lang="en-US" sz="2400" dirty="0" smtClean="0">
                <a:latin typeface="Palatino Linotype" pitchFamily="18" charset="0"/>
              </a:rPr>
              <a:t>sol. 0.9 % </a:t>
            </a:r>
            <a:r>
              <a:rPr lang="en-US" sz="2400" dirty="0" err="1" smtClean="0">
                <a:latin typeface="Palatino Linotype" pitchFamily="18" charset="0"/>
              </a:rPr>
              <a:t>NaCl</a:t>
            </a:r>
            <a:r>
              <a:rPr lang="en-US" sz="2400" dirty="0" smtClean="0">
                <a:latin typeface="Palatino Linotype" pitchFamily="18" charset="0"/>
              </a:rPr>
              <a:t> 500 ml</a:t>
            </a:r>
          </a:p>
          <a:p>
            <a:r>
              <a:rPr lang="en-US" sz="2400" dirty="0" smtClean="0">
                <a:latin typeface="Palatino Linotype" pitchFamily="18" charset="0"/>
              </a:rPr>
              <a:t>Amp. </a:t>
            </a:r>
            <a:r>
              <a:rPr lang="en-US" sz="2400" dirty="0" err="1" smtClean="0">
                <a:latin typeface="Palatino Linotype" pitchFamily="18" charset="0"/>
              </a:rPr>
              <a:t>Synopen</a:t>
            </a:r>
            <a:r>
              <a:rPr lang="en-US" sz="2400" dirty="0" smtClean="0">
                <a:latin typeface="Palatino Linotype" pitchFamily="18" charset="0"/>
              </a:rPr>
              <a:t> N I</a:t>
            </a:r>
            <a:r>
              <a:rPr lang="sr-Latn-RS" sz="2400" dirty="0" smtClean="0">
                <a:latin typeface="Palatino Linotype" pitchFamily="18" charset="0"/>
              </a:rPr>
              <a:t> i.m.</a:t>
            </a:r>
            <a:endParaRPr lang="en-US" sz="2400" dirty="0" smtClean="0">
              <a:latin typeface="Palatino Linotype" pitchFamily="18" charset="0"/>
            </a:endParaRPr>
          </a:p>
          <a:p>
            <a:r>
              <a:rPr lang="en-US" sz="2400" dirty="0" smtClean="0">
                <a:latin typeface="Palatino Linotype" pitchFamily="18" charset="0"/>
              </a:rPr>
              <a:t>Amp. </a:t>
            </a:r>
            <a:r>
              <a:rPr lang="en-US" sz="2400" dirty="0" err="1" smtClean="0">
                <a:latin typeface="Palatino Linotype" pitchFamily="18" charset="0"/>
              </a:rPr>
              <a:t>Lemod-Solu</a:t>
            </a:r>
            <a:r>
              <a:rPr lang="en-US" sz="2400" dirty="0" smtClean="0">
                <a:latin typeface="Palatino Linotype" pitchFamily="18" charset="0"/>
              </a:rPr>
              <a:t> a 80 mg </a:t>
            </a:r>
            <a:r>
              <a:rPr lang="sr-Cyrl-RS" sz="2400" dirty="0" smtClean="0">
                <a:latin typeface="Palatino Linotype" pitchFamily="18" charset="0"/>
              </a:rPr>
              <a:t>у болусу</a:t>
            </a:r>
          </a:p>
          <a:p>
            <a:r>
              <a:rPr lang="sr-Cyrl-RS" sz="2400" dirty="0" smtClean="0">
                <a:latin typeface="Palatino Linotype" pitchFamily="18" charset="0"/>
              </a:rPr>
              <a:t>После пар минута пацијенткиња губи свест, тензија немерљива. Дат </a:t>
            </a:r>
            <a:r>
              <a:rPr lang="sr-Latn-RS" sz="2400" dirty="0" smtClean="0">
                <a:latin typeface="Palatino Linotype" pitchFamily="18" charset="0"/>
              </a:rPr>
              <a:t>Adrenalin s.c. </a:t>
            </a:r>
          </a:p>
          <a:p>
            <a:r>
              <a:rPr lang="sr-Cyrl-RS" sz="2400" dirty="0" smtClean="0">
                <a:latin typeface="Palatino Linotype" pitchFamily="18" charset="0"/>
              </a:rPr>
              <a:t>У року од 15 минута долази до побољшања здравственог стања пацијенткиње.</a:t>
            </a:r>
          </a:p>
          <a:p>
            <a:r>
              <a:rPr lang="sr-Cyrl-RS" sz="2400" dirty="0" smtClean="0">
                <a:latin typeface="Palatino Linotype" pitchFamily="18" charset="0"/>
              </a:rPr>
              <a:t>Ради опсревације хоспитализована је на Одељење за алергологију и клиничку имунологију.</a:t>
            </a:r>
          </a:p>
          <a:p>
            <a:r>
              <a:rPr lang="sr-Latn-RS" sz="2400" b="1" dirty="0" smtClean="0">
                <a:solidFill>
                  <a:srgbClr val="FF0000"/>
                </a:solidFill>
                <a:latin typeface="Palatino Linotype" pitchFamily="18" charset="0"/>
              </a:rPr>
              <a:t>Dg: Anaphylaxis!</a:t>
            </a:r>
          </a:p>
          <a:p>
            <a:pPr>
              <a:buNone/>
            </a:pPr>
            <a:endParaRPr lang="sr-Cyrl-RS" sz="2800" b="1" dirty="0" smtClean="0">
              <a:latin typeface="Palatino Linotype" pitchFamily="18" charset="0"/>
            </a:endParaRPr>
          </a:p>
          <a:p>
            <a:pPr lvl="2" algn="ctr"/>
            <a:endParaRPr lang="en-US" sz="24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sz="2400" dirty="0" smtClean="0">
              <a:latin typeface="Palatino Linotype" pitchFamily="18" charset="0"/>
            </a:endParaRPr>
          </a:p>
          <a:p>
            <a:r>
              <a:rPr lang="sr-Cyrl-RS" sz="2400" dirty="0" smtClean="0">
                <a:latin typeface="Palatino Linotype" pitchFamily="18" charset="0"/>
              </a:rPr>
              <a:t>Пацијент П.Ф. узраста 19 година долази у пријемну амбуланту Ургентног центра због едема лица, израженог отока усана и промуклости.</a:t>
            </a:r>
          </a:p>
          <a:p>
            <a:r>
              <a:rPr lang="sr-Cyrl-RS" sz="2400" dirty="0" smtClean="0">
                <a:latin typeface="Palatino Linotype" pitchFamily="18" charset="0"/>
              </a:rPr>
              <a:t>Поменуте тегобе су почеле 2</a:t>
            </a:r>
            <a:r>
              <a:rPr lang="sr-Latn-RS" sz="2400" dirty="0" smtClean="0">
                <a:latin typeface="Palatino Linotype" pitchFamily="18" charset="0"/>
              </a:rPr>
              <a:t> h </a:t>
            </a:r>
            <a:r>
              <a:rPr lang="sr-Cyrl-RS" sz="2400" dirty="0" smtClean="0">
                <a:latin typeface="Palatino Linotype" pitchFamily="18" charset="0"/>
              </a:rPr>
              <a:t>пре прегледа.</a:t>
            </a:r>
            <a:endParaRPr lang="sr-Latn-RS" sz="2400" dirty="0" smtClean="0">
              <a:latin typeface="Palatino Linotype" pitchFamily="18" charset="0"/>
            </a:endParaRPr>
          </a:p>
          <a:p>
            <a:r>
              <a:rPr lang="sr-Cyrl-RS" sz="2400" dirty="0" smtClean="0">
                <a:latin typeface="Palatino Linotype" pitchFamily="18" charset="0"/>
              </a:rPr>
              <a:t>Пацијент наводи да је био са друштвом на језеру и да је било јако Сунце.</a:t>
            </a:r>
          </a:p>
          <a:p>
            <a:r>
              <a:rPr lang="sr-Cyrl-RS" sz="2400" dirty="0" smtClean="0">
                <a:latin typeface="Palatino Linotype" pitchFamily="18" charset="0"/>
              </a:rPr>
              <a:t>Негира хроничне болести.</a:t>
            </a:r>
          </a:p>
          <a:p>
            <a:r>
              <a:rPr lang="sr-Cyrl-RS" sz="2400" dirty="0" smtClean="0">
                <a:latin typeface="Palatino Linotype" pitchFamily="18" charset="0"/>
              </a:rPr>
              <a:t>Негира алергију на лекове и храну.</a:t>
            </a:r>
          </a:p>
          <a:p>
            <a:pPr>
              <a:buNone/>
            </a:pP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2</a:t>
            </a:r>
            <a:endParaRPr lang="en-US" dirty="0"/>
          </a:p>
        </p:txBody>
      </p:sp>
      <p:pic>
        <p:nvPicPr>
          <p:cNvPr id="4098" name="Picture 2" descr="C:\Users\Asus\Desktop\prikazi slučajeva\kvik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876800"/>
            <a:ext cx="23622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/>
          </a:bodyPr>
          <a:lstStyle/>
          <a:p>
            <a:endParaRPr lang="sr-Cyrl-RS" sz="2400" dirty="0" smtClean="0">
              <a:solidFill>
                <a:schemeClr val="tx2">
                  <a:lumMod val="75000"/>
                </a:schemeClr>
              </a:solidFill>
              <a:latin typeface="Palatino Linotype" pitchFamily="18" charset="0"/>
            </a:endParaRP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ТА: 120/80</a:t>
            </a:r>
            <a:r>
              <a:rPr lang="sr-Latn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 mm Hg, SO2c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 97 %, </a:t>
            </a:r>
            <a:r>
              <a:rPr lang="sr-Latn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sf.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112/</a:t>
            </a:r>
            <a:r>
              <a:rPr lang="sr-Latn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min</a:t>
            </a:r>
            <a:endParaRPr lang="sr-Cyrl-RS" sz="2400" dirty="0" smtClean="0">
              <a:solidFill>
                <a:schemeClr val="tx2">
                  <a:lumMod val="75000"/>
                </a:schemeClr>
              </a:solidFill>
              <a:latin typeface="Palatino Linotype" pitchFamily="18" charset="0"/>
            </a:endParaRP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Пацијент тахикардичан, диспноичан, афебрилан.</a:t>
            </a: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Присутан оток лица.</a:t>
            </a: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Грудни кош респираторно покретан.</a:t>
            </a: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Аускултаторно: </a:t>
            </a:r>
            <a:r>
              <a:rPr lang="sr-Latn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cor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: акција ритмична, тонови чујни.</a:t>
            </a:r>
            <a:endParaRPr lang="sr-Latn-RS" sz="2400" dirty="0" smtClean="0">
              <a:solidFill>
                <a:schemeClr val="tx2">
                  <a:lumMod val="75000"/>
                </a:schemeClr>
              </a:solidFill>
              <a:latin typeface="Palatino Linotype" pitchFamily="18" charset="0"/>
            </a:endParaRPr>
          </a:p>
          <a:p>
            <a:r>
              <a:rPr lang="sr-Latn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Pulmo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: нормалан дисајни шум.</a:t>
            </a:r>
            <a:endParaRPr lang="sr-Latn-RS" sz="2400" dirty="0" smtClean="0">
              <a:solidFill>
                <a:schemeClr val="tx2">
                  <a:lumMod val="75000"/>
                </a:schemeClr>
              </a:solidFill>
              <a:latin typeface="Palatino Linotype" pitchFamily="18" charset="0"/>
            </a:endParaRP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Консултован оториноларинголог: дисајни пут није компромитован.</a:t>
            </a:r>
          </a:p>
          <a:p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</a:t>
            </a:r>
            <a:r>
              <a:rPr lang="sr-Cyrl-RS" dirty="0" smtClean="0">
                <a:latin typeface="Palatino Linotype" pitchFamily="18" charset="0"/>
              </a:rPr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b="1" dirty="0" smtClean="0">
                <a:latin typeface="Palatino Linotype" pitchFamily="18" charset="0"/>
              </a:rPr>
              <a:t>Ординирана терапија:</a:t>
            </a:r>
          </a:p>
          <a:p>
            <a:r>
              <a:rPr lang="en-US" sz="2400" dirty="0" smtClean="0">
                <a:latin typeface="Palatino Linotype" pitchFamily="18" charset="0"/>
              </a:rPr>
              <a:t>Amp. </a:t>
            </a:r>
            <a:r>
              <a:rPr lang="en-US" sz="2400" dirty="0" err="1" smtClean="0">
                <a:latin typeface="Palatino Linotype" pitchFamily="18" charset="0"/>
              </a:rPr>
              <a:t>Lemod-Solu</a:t>
            </a:r>
            <a:r>
              <a:rPr lang="en-US" sz="2400" dirty="0" smtClean="0">
                <a:latin typeface="Palatino Linotype" pitchFamily="18" charset="0"/>
              </a:rPr>
              <a:t> a 80 mg</a:t>
            </a:r>
            <a:r>
              <a:rPr lang="sr-Latn-RS" sz="2400" dirty="0" smtClean="0">
                <a:latin typeface="Palatino Linotype" pitchFamily="18" charset="0"/>
              </a:rPr>
              <a:t> i.v.</a:t>
            </a:r>
            <a:endParaRPr lang="en-US" sz="2400" b="1" dirty="0" smtClean="0">
              <a:latin typeface="Palatino Linotype" pitchFamily="18" charset="0"/>
            </a:endParaRPr>
          </a:p>
          <a:p>
            <a:r>
              <a:rPr lang="en-US" sz="2400" dirty="0" smtClean="0">
                <a:latin typeface="Palatino Linotype" pitchFamily="18" charset="0"/>
              </a:rPr>
              <a:t>Amp. </a:t>
            </a:r>
            <a:r>
              <a:rPr lang="en-US" sz="2400" dirty="0" err="1" smtClean="0">
                <a:latin typeface="Palatino Linotype" pitchFamily="18" charset="0"/>
              </a:rPr>
              <a:t>Synopen</a:t>
            </a:r>
            <a:r>
              <a:rPr lang="en-US" sz="2400" dirty="0" smtClean="0">
                <a:latin typeface="Palatino Linotype" pitchFamily="18" charset="0"/>
              </a:rPr>
              <a:t> N I</a:t>
            </a:r>
            <a:r>
              <a:rPr lang="sr-Cyrl-RS" sz="2400" dirty="0" smtClean="0">
                <a:latin typeface="Palatino Linotype" pitchFamily="18" charset="0"/>
              </a:rPr>
              <a:t> </a:t>
            </a:r>
            <a:r>
              <a:rPr lang="sr-Latn-RS" sz="2400" dirty="0" smtClean="0">
                <a:latin typeface="Palatino Linotype" pitchFamily="18" charset="0"/>
              </a:rPr>
              <a:t>i.m.</a:t>
            </a:r>
            <a:endParaRPr lang="sr-Cyrl-RS" sz="2400" b="1" dirty="0" smtClean="0">
              <a:latin typeface="Palatino Linotype" pitchFamily="18" charset="0"/>
            </a:endParaRPr>
          </a:p>
          <a:p>
            <a:r>
              <a:rPr lang="sr-Latn-RS" sz="2400" dirty="0" smtClean="0">
                <a:latin typeface="Palatino Linotype" pitchFamily="18" charset="0"/>
              </a:rPr>
              <a:t>Amp. Controloc N I </a:t>
            </a:r>
            <a:r>
              <a:rPr lang="sr-Cyrl-RS" sz="2400" dirty="0" smtClean="0">
                <a:latin typeface="Palatino Linotype" pitchFamily="18" charset="0"/>
              </a:rPr>
              <a:t>у </a:t>
            </a:r>
            <a:r>
              <a:rPr lang="en-US" sz="2400" dirty="0" smtClean="0">
                <a:latin typeface="Palatino Linotype" pitchFamily="18" charset="0"/>
              </a:rPr>
              <a:t>500 ml sol. 0.9 % </a:t>
            </a:r>
            <a:r>
              <a:rPr lang="en-US" sz="2400" dirty="0" err="1" smtClean="0">
                <a:latin typeface="Palatino Linotype" pitchFamily="18" charset="0"/>
              </a:rPr>
              <a:t>NaCl</a:t>
            </a:r>
            <a:r>
              <a:rPr lang="sr-Cyrl-RS" sz="2400" dirty="0" smtClean="0">
                <a:latin typeface="Palatino Linotype" pitchFamily="18" charset="0"/>
              </a:rPr>
              <a:t>-а</a:t>
            </a:r>
          </a:p>
          <a:p>
            <a:r>
              <a:rPr lang="sr-Cyrl-RS" sz="2400" dirty="0" smtClean="0">
                <a:latin typeface="Palatino Linotype" pitchFamily="18" charset="0"/>
              </a:rPr>
              <a:t>Постављена је </a:t>
            </a:r>
            <a:r>
              <a:rPr lang="sr-Latn-RS" sz="2400" b="1" dirty="0" smtClean="0">
                <a:solidFill>
                  <a:srgbClr val="FF0000"/>
                </a:solidFill>
                <a:latin typeface="Palatino Linotype" pitchFamily="18" charset="0"/>
              </a:rPr>
              <a:t>Dg: Oedema Qincque</a:t>
            </a:r>
          </a:p>
          <a:p>
            <a:r>
              <a:rPr lang="sr-Cyrl-RS" sz="2400" dirty="0" smtClean="0">
                <a:latin typeface="Palatino Linotype" pitchFamily="18" charset="0"/>
              </a:rPr>
              <a:t>Ради даље опсервације пацијент је хоспитализован на Одељење за алергологију и клиничку имунологију.</a:t>
            </a:r>
            <a:endParaRPr lang="en-US" sz="2400" dirty="0" smtClean="0">
              <a:latin typeface="Palatino Linotyp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</a:t>
            </a:r>
            <a:r>
              <a:rPr lang="sr-Cyrl-RS" dirty="0" smtClean="0">
                <a:latin typeface="Palatino Linotype" pitchFamily="18" charset="0"/>
              </a:rPr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RS" sz="2400" dirty="0" smtClean="0">
              <a:latin typeface="Palatino Linotype" pitchFamily="18" charset="0"/>
            </a:endParaRPr>
          </a:p>
          <a:p>
            <a:r>
              <a:rPr lang="sr-Cyrl-RS" sz="2400" dirty="0" smtClean="0">
                <a:latin typeface="Palatino Linotype" pitchFamily="18" charset="0"/>
              </a:rPr>
              <a:t>Пацијенткињи К.П. са 26 година дијагностикована је хронична уртикарија.</a:t>
            </a:r>
          </a:p>
          <a:p>
            <a:r>
              <a:rPr lang="sr-Cyrl-RS" sz="2400" dirty="0" smtClean="0">
                <a:latin typeface="Palatino Linotype" pitchFamily="18" charset="0"/>
              </a:rPr>
              <a:t>Обзиром да пацијенткиња више није могла у терапији да користи антихистаминик </a:t>
            </a:r>
            <a:r>
              <a:rPr lang="sr-Latn-RS" sz="2400" dirty="0" smtClean="0">
                <a:latin typeface="Palatino Linotype" pitchFamily="18" charset="0"/>
              </a:rPr>
              <a:t>Cetirizin (20 mg</a:t>
            </a:r>
            <a:r>
              <a:rPr lang="sr-Cyrl-RS" sz="2400" dirty="0" smtClean="0">
                <a:latin typeface="Palatino Linotype" pitchFamily="18" charset="0"/>
              </a:rPr>
              <a:t> дневно због седације) у терапију је уведено</a:t>
            </a:r>
            <a:r>
              <a:rPr lang="sr-Latn-RS" sz="2400" dirty="0" smtClean="0">
                <a:latin typeface="Palatino Linotype" pitchFamily="18" charset="0"/>
              </a:rPr>
              <a:t> </a:t>
            </a:r>
            <a:r>
              <a:rPr lang="sr-Cyrl-RS" sz="2400" dirty="0" smtClean="0">
                <a:latin typeface="Palatino Linotype" pitchFamily="18" charset="0"/>
              </a:rPr>
              <a:t>моноклонско </a:t>
            </a:r>
            <a:r>
              <a:rPr lang="sr-Latn-RS" sz="2400" dirty="0" smtClean="0">
                <a:latin typeface="Palatino Linotype" pitchFamily="18" charset="0"/>
              </a:rPr>
              <a:t>At Omalizumab.</a:t>
            </a:r>
          </a:p>
          <a:p>
            <a:r>
              <a:rPr lang="sr-Cyrl-RS" sz="2400" dirty="0" smtClean="0">
                <a:latin typeface="Palatino Linotype" pitchFamily="18" charset="0"/>
              </a:rPr>
              <a:t>Лечење је започето применом</a:t>
            </a:r>
            <a:r>
              <a:rPr lang="sr-Latn-RS" sz="2400" dirty="0" smtClean="0">
                <a:latin typeface="Palatino Linotype" pitchFamily="18" charset="0"/>
              </a:rPr>
              <a:t> Omalizumab</a:t>
            </a:r>
            <a:r>
              <a:rPr lang="sr-Cyrl-RS" sz="2400" dirty="0" smtClean="0">
                <a:latin typeface="Palatino Linotype" pitchFamily="18" charset="0"/>
              </a:rPr>
              <a:t>а у дози од 150 </a:t>
            </a:r>
            <a:r>
              <a:rPr lang="sr-Latn-RS" sz="2400" dirty="0" smtClean="0">
                <a:latin typeface="Palatino Linotype" pitchFamily="18" charset="0"/>
              </a:rPr>
              <a:t>mg</a:t>
            </a:r>
            <a:r>
              <a:rPr lang="sr-Cyrl-RS" sz="2400" dirty="0" smtClean="0">
                <a:latin typeface="Palatino Linotype" pitchFamily="18" charset="0"/>
              </a:rPr>
              <a:t> </a:t>
            </a:r>
            <a:r>
              <a:rPr lang="sr-Latn-RS" sz="2400" dirty="0" smtClean="0">
                <a:latin typeface="Palatino Linotype" pitchFamily="18" charset="0"/>
              </a:rPr>
              <a:t>s.c.</a:t>
            </a:r>
            <a:r>
              <a:rPr lang="sr-Cyrl-RS" sz="2400" dirty="0" smtClean="0">
                <a:latin typeface="Palatino Linotype" pitchFamily="18" charset="0"/>
              </a:rPr>
              <a:t> на месец дана.</a:t>
            </a:r>
          </a:p>
          <a:p>
            <a:r>
              <a:rPr lang="sr-Cyrl-RS" sz="2400" dirty="0" smtClean="0">
                <a:latin typeface="Palatino Linotype" pitchFamily="18" charset="0"/>
              </a:rPr>
              <a:t>Забележена је мања учесталост појаве уртикаријалних промена.</a:t>
            </a:r>
            <a:endParaRPr lang="sr-Latn-RS" sz="2400" dirty="0" smtClean="0">
              <a:latin typeface="Palatino Linotype" pitchFamily="18" charset="0"/>
            </a:endParaRPr>
          </a:p>
          <a:p>
            <a:endParaRPr lang="sr-Cyrl-RS" sz="2400" dirty="0" smtClean="0">
              <a:latin typeface="Palatino Linotyp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Palatino Linotype" pitchFamily="18" charset="0"/>
              </a:rPr>
              <a:t>Case report 3</a:t>
            </a:r>
            <a:endParaRPr lang="en-US" dirty="0"/>
          </a:p>
        </p:txBody>
      </p:sp>
      <p:pic>
        <p:nvPicPr>
          <p:cNvPr id="6" name="Picture 2" descr="C:\Users\Asus\Desktop\prikazi slučajeva\рук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5257800"/>
            <a:ext cx="1828801" cy="1304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921</TotalTime>
  <Words>569</Words>
  <Application>Microsoft Office PowerPoint</Application>
  <PresentationFormat>On-screen Show (4:3)</PresentationFormat>
  <Paragraphs>74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Calibri</vt:lpstr>
      <vt:lpstr>Lucida Sans Unicode</vt:lpstr>
      <vt:lpstr>Palatino Linotype</vt:lpstr>
      <vt:lpstr>Times New Roman</vt:lpstr>
      <vt:lpstr>Verdana</vt:lpstr>
      <vt:lpstr>Wingdings 2</vt:lpstr>
      <vt:lpstr>Wingdings 3</vt:lpstr>
      <vt:lpstr>Concourse</vt:lpstr>
      <vt:lpstr>Case report 1: Dg: Anaphylaxis  Case report 2: Dg: Oedema Qincque   Case report 3: Dg: serumska bolest  </vt:lpstr>
      <vt:lpstr>Case report 1</vt:lpstr>
      <vt:lpstr>Case report 1</vt:lpstr>
      <vt:lpstr>Case report 1</vt:lpstr>
      <vt:lpstr>Case report 1</vt:lpstr>
      <vt:lpstr>Case report 2</vt:lpstr>
      <vt:lpstr>Case report 2</vt:lpstr>
      <vt:lpstr>Case report 2</vt:lpstr>
      <vt:lpstr>Case report 3</vt:lpstr>
      <vt:lpstr>Case report 3</vt:lpstr>
      <vt:lpstr>Case report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Marina</cp:lastModifiedBy>
  <cp:revision>88</cp:revision>
  <dcterms:created xsi:type="dcterms:W3CDTF">2020-08-31T07:51:37Z</dcterms:created>
  <dcterms:modified xsi:type="dcterms:W3CDTF">2020-10-01T19:14:25Z</dcterms:modified>
</cp:coreProperties>
</file>