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99" r:id="rId25"/>
    <p:sldId id="300" r:id="rId26"/>
    <p:sldId id="301" r:id="rId27"/>
    <p:sldId id="302" r:id="rId28"/>
    <p:sldId id="303" r:id="rId29"/>
    <p:sldId id="304" r:id="rId30"/>
  </p:sldIdLst>
  <p:sldSz cx="9144000" cy="6858000" type="screen4x3"/>
  <p:notesSz cx="6858000" cy="9144000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1446" y="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68625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cs typeface="Segoe UI" panose="020B0502040204020203" pitchFamily="34" charset="0"/>
              </a:defRPr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68825" cy="3425825"/>
          </a:xfrm>
          <a:prstGeom prst="rect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4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cs typeface="Segoe UI" panose="020B0502040204020203" pitchFamily="34" charset="0"/>
              </a:defRPr>
            </a:lvl1pPr>
          </a:lstStyle>
          <a:p>
            <a:fld id="{921E4E4E-9F8F-4F67-9E10-65F5DC02CE9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8732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76F2FB8-9227-4B92-B57D-BE2B05A93D07}" type="slidenum">
              <a:rPr lang="en-US"/>
              <a:pPr/>
              <a:t>1</a:t>
            </a:fld>
            <a:endParaRPr lang="en-US"/>
          </a:p>
        </p:txBody>
      </p:sp>
      <p:sp>
        <p:nvSpPr>
          <p:cNvPr id="706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06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4387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744171D-05F8-4277-8BC6-CF16C50566AA}" type="slidenum">
              <a:rPr lang="en-US"/>
              <a:pPr/>
              <a:t>10</a:t>
            </a:fld>
            <a:endParaRPr lang="en-US"/>
          </a:p>
        </p:txBody>
      </p:sp>
      <p:sp>
        <p:nvSpPr>
          <p:cNvPr id="798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98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4109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B50176B-336B-47C1-910B-BE68EDB9795E}" type="slidenum">
              <a:rPr lang="en-US"/>
              <a:pPr/>
              <a:t>11</a:t>
            </a:fld>
            <a:endParaRPr lang="en-US"/>
          </a:p>
        </p:txBody>
      </p:sp>
      <p:sp>
        <p:nvSpPr>
          <p:cNvPr id="808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08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0037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19CFBB6-972F-41C2-A222-804CCD747D77}" type="slidenum">
              <a:rPr lang="en-US"/>
              <a:pPr/>
              <a:t>12</a:t>
            </a:fld>
            <a:endParaRPr lang="en-US"/>
          </a:p>
        </p:txBody>
      </p:sp>
      <p:sp>
        <p:nvSpPr>
          <p:cNvPr id="819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19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2178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E8F9E78-0C69-4A8B-9EB7-562AC8964D6B}" type="slidenum">
              <a:rPr lang="en-US"/>
              <a:pPr/>
              <a:t>13</a:t>
            </a:fld>
            <a:endParaRPr lang="en-US"/>
          </a:p>
        </p:txBody>
      </p:sp>
      <p:sp>
        <p:nvSpPr>
          <p:cNvPr id="829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29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5230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50673AA-0944-4973-AE16-4A6F1F66A250}" type="slidenum">
              <a:rPr lang="en-US"/>
              <a:pPr/>
              <a:t>14</a:t>
            </a:fld>
            <a:endParaRPr lang="en-US"/>
          </a:p>
        </p:txBody>
      </p:sp>
      <p:sp>
        <p:nvSpPr>
          <p:cNvPr id="839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39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3275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91DD311-FEAF-4F7C-9334-317AC034F438}" type="slidenum">
              <a:rPr lang="en-US"/>
              <a:pPr/>
              <a:t>15</a:t>
            </a:fld>
            <a:endParaRPr lang="en-US"/>
          </a:p>
        </p:txBody>
      </p:sp>
      <p:sp>
        <p:nvSpPr>
          <p:cNvPr id="849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49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7324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558A63B-3D5F-4E3E-B59D-D8C6C8AD33FA}" type="slidenum">
              <a:rPr lang="en-US"/>
              <a:pPr/>
              <a:t>16</a:t>
            </a:fld>
            <a:endParaRPr lang="en-US"/>
          </a:p>
        </p:txBody>
      </p:sp>
      <p:sp>
        <p:nvSpPr>
          <p:cNvPr id="860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60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2845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78AFC03-3719-4C61-B870-08EB64D8E9CA}" type="slidenum">
              <a:rPr lang="en-US"/>
              <a:pPr/>
              <a:t>17</a:t>
            </a:fld>
            <a:endParaRPr lang="en-US"/>
          </a:p>
        </p:txBody>
      </p:sp>
      <p:sp>
        <p:nvSpPr>
          <p:cNvPr id="870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70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6604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8DEB1D5-3533-487A-A417-46C334E39EB1}" type="slidenum">
              <a:rPr lang="en-US"/>
              <a:pPr/>
              <a:t>18</a:t>
            </a:fld>
            <a:endParaRPr lang="en-US"/>
          </a:p>
        </p:txBody>
      </p:sp>
      <p:sp>
        <p:nvSpPr>
          <p:cNvPr id="880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80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17768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AA2774C-7F5F-4A30-B416-06E1DC8D9FFD}" type="slidenum">
              <a:rPr lang="en-US"/>
              <a:pPr/>
              <a:t>19</a:t>
            </a:fld>
            <a:endParaRPr lang="en-US"/>
          </a:p>
        </p:txBody>
      </p:sp>
      <p:sp>
        <p:nvSpPr>
          <p:cNvPr id="890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90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8326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F8B803C-64ED-4A6E-921E-9B1562A487C5}" type="slidenum">
              <a:rPr lang="en-US"/>
              <a:pPr/>
              <a:t>2</a:t>
            </a:fld>
            <a:endParaRPr lang="en-US"/>
          </a:p>
        </p:txBody>
      </p:sp>
      <p:sp>
        <p:nvSpPr>
          <p:cNvPr id="716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6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3248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BD10DB1-FDFC-4B8F-95B2-8D1EA670B2BA}" type="slidenum">
              <a:rPr lang="en-US"/>
              <a:pPr/>
              <a:t>20</a:t>
            </a:fld>
            <a:endParaRPr lang="en-US"/>
          </a:p>
        </p:txBody>
      </p:sp>
      <p:sp>
        <p:nvSpPr>
          <p:cNvPr id="901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01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563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D4C56CE-51C9-4BC4-8C97-0CAC0B491E9F}" type="slidenum">
              <a:rPr lang="en-US"/>
              <a:pPr/>
              <a:t>21</a:t>
            </a:fld>
            <a:endParaRPr lang="en-US"/>
          </a:p>
        </p:txBody>
      </p:sp>
      <p:sp>
        <p:nvSpPr>
          <p:cNvPr id="911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11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8634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A3643A3-93C8-4B16-8FD0-0326F93BEEB5}" type="slidenum">
              <a:rPr lang="en-US"/>
              <a:pPr/>
              <a:t>22</a:t>
            </a:fld>
            <a:endParaRPr lang="en-US"/>
          </a:p>
        </p:txBody>
      </p:sp>
      <p:sp>
        <p:nvSpPr>
          <p:cNvPr id="921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21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26471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676F627-63C9-4DAD-A29E-933CFDF67B94}" type="slidenum">
              <a:rPr lang="en-US"/>
              <a:pPr/>
              <a:t>23</a:t>
            </a:fld>
            <a:endParaRPr lang="en-US"/>
          </a:p>
        </p:txBody>
      </p:sp>
      <p:sp>
        <p:nvSpPr>
          <p:cNvPr id="931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31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27050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AF1A4D7-D38B-4CB4-A03F-75F19ECA7745}" type="slidenum">
              <a:rPr lang="en-US"/>
              <a:pPr/>
              <a:t>24</a:t>
            </a:fld>
            <a:endParaRPr lang="en-US"/>
          </a:p>
        </p:txBody>
      </p:sp>
      <p:sp>
        <p:nvSpPr>
          <p:cNvPr id="1146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46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82914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4492B87-C3C7-4A4C-8006-67D13788EA1B}" type="slidenum">
              <a:rPr lang="en-US"/>
              <a:pPr/>
              <a:t>25</a:t>
            </a:fld>
            <a:endParaRPr lang="en-US"/>
          </a:p>
        </p:txBody>
      </p:sp>
      <p:sp>
        <p:nvSpPr>
          <p:cNvPr id="1157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57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1725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E3116CB-948A-410F-BE8E-B0833C1E341B}" type="slidenum">
              <a:rPr lang="en-US"/>
              <a:pPr/>
              <a:t>26</a:t>
            </a:fld>
            <a:endParaRPr lang="en-US"/>
          </a:p>
        </p:txBody>
      </p:sp>
      <p:sp>
        <p:nvSpPr>
          <p:cNvPr id="1167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67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92077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5BCAA69-94C6-4189-A015-975B5C3138F9}" type="slidenum">
              <a:rPr lang="en-US"/>
              <a:pPr/>
              <a:t>27</a:t>
            </a:fld>
            <a:endParaRPr lang="en-US"/>
          </a:p>
        </p:txBody>
      </p:sp>
      <p:sp>
        <p:nvSpPr>
          <p:cNvPr id="1177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77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79831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CA06B89-DD6D-481E-A1B1-B2A193415F21}" type="slidenum">
              <a:rPr lang="en-US"/>
              <a:pPr/>
              <a:t>28</a:t>
            </a:fld>
            <a:endParaRPr lang="en-US"/>
          </a:p>
        </p:txBody>
      </p:sp>
      <p:sp>
        <p:nvSpPr>
          <p:cNvPr id="1187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87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89149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241CCCC-5445-4203-B5FF-E2C13E7DEEA9}" type="slidenum">
              <a:rPr lang="en-US"/>
              <a:pPr/>
              <a:t>29</a:t>
            </a:fld>
            <a:endParaRPr lang="en-US"/>
          </a:p>
        </p:txBody>
      </p:sp>
      <p:sp>
        <p:nvSpPr>
          <p:cNvPr id="1198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98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0063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F9C50AE-E424-4F9F-A58B-F46BECAA5A45}" type="slidenum">
              <a:rPr lang="en-US"/>
              <a:pPr/>
              <a:t>3</a:t>
            </a:fld>
            <a:endParaRPr lang="en-US"/>
          </a:p>
        </p:txBody>
      </p:sp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8018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660C09A-8B9E-487D-AAD7-B91450AD4FE5}" type="slidenum">
              <a:rPr lang="en-US"/>
              <a:pPr/>
              <a:t>4</a:t>
            </a:fld>
            <a:endParaRPr lang="en-US"/>
          </a:p>
        </p:txBody>
      </p:sp>
      <p:sp>
        <p:nvSpPr>
          <p:cNvPr id="737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37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2252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81851C8-030E-4E14-87FA-DB0DDD93C53E}" type="slidenum">
              <a:rPr lang="en-US"/>
              <a:pPr/>
              <a:t>5</a:t>
            </a:fld>
            <a:endParaRPr lang="en-US"/>
          </a:p>
        </p:txBody>
      </p:sp>
      <p:sp>
        <p:nvSpPr>
          <p:cNvPr id="747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47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8481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409FD98-CDB9-4122-A904-00C06776C169}" type="slidenum">
              <a:rPr lang="en-US"/>
              <a:pPr/>
              <a:t>6</a:t>
            </a:fld>
            <a:endParaRPr lang="en-US"/>
          </a:p>
        </p:txBody>
      </p:sp>
      <p:sp>
        <p:nvSpPr>
          <p:cNvPr id="757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57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8801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227AFB7-2F43-48D1-907F-50EDF4E01DF4}" type="slidenum">
              <a:rPr lang="en-US"/>
              <a:pPr/>
              <a:t>7</a:t>
            </a:fld>
            <a:endParaRPr lang="en-US"/>
          </a:p>
        </p:txBody>
      </p:sp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8284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0C5F15D-BDF1-4613-ABC2-A8E32FD5424D}" type="slidenum">
              <a:rPr lang="en-US"/>
              <a:pPr/>
              <a:t>8</a:t>
            </a:fld>
            <a:endParaRPr lang="en-US"/>
          </a:p>
        </p:txBody>
      </p:sp>
      <p:sp>
        <p:nvSpPr>
          <p:cNvPr id="778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78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8525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15D2811-5091-4FFC-B8AF-67E2644B72D2}" type="slidenum">
              <a:rPr lang="en-US"/>
              <a:pPr/>
              <a:t>9</a:t>
            </a:fld>
            <a:endParaRPr lang="en-US"/>
          </a:p>
        </p:txBody>
      </p:sp>
      <p:sp>
        <p:nvSpPr>
          <p:cNvPr id="788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88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544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650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808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7813" y="1062038"/>
            <a:ext cx="2055812" cy="57483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62038"/>
            <a:ext cx="6018213" cy="57483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68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306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9222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87588"/>
            <a:ext cx="4037013" cy="45227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2287588"/>
            <a:ext cx="4037012" cy="45227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774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883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432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0555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63073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6221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62038"/>
            <a:ext cx="8226425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87588"/>
            <a:ext cx="8226425" cy="452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0"/>
            <a:ext cx="4857750" cy="1163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2pPr>
      <a:lvl3pPr marL="1143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3pPr>
      <a:lvl4pPr marL="1600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4pPr>
      <a:lvl5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304800" y="228600"/>
            <a:ext cx="8382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sr-Latn-CS" sz="4800">
                <a:solidFill>
                  <a:srgbClr val="FFFF00"/>
                </a:solidFill>
              </a:rPr>
              <a:t/>
            </a:r>
            <a:br>
              <a:rPr lang="sr-Latn-CS" sz="4800">
                <a:solidFill>
                  <a:srgbClr val="FFFF00"/>
                </a:solidFill>
              </a:rPr>
            </a:br>
            <a:r>
              <a:rPr lang="sr-Latn-CS" sz="4800" b="1">
                <a:solidFill>
                  <a:srgbClr val="FF0000"/>
                </a:solidFill>
              </a:rPr>
              <a:t> СИСТЕМСКА АНАФИЛАКСА</a:t>
            </a:r>
            <a:r>
              <a:rPr lang="en-US" sz="4800" b="1">
                <a:solidFill>
                  <a:srgbClr val="FF0000"/>
                </a:solidFill>
              </a:rPr>
              <a:t/>
            </a:r>
            <a:br>
              <a:rPr lang="en-US" sz="4800" b="1">
                <a:solidFill>
                  <a:srgbClr val="FF0000"/>
                </a:solidFill>
              </a:rPr>
            </a:br>
            <a:endParaRPr lang="en-US" sz="4800" b="1">
              <a:solidFill>
                <a:srgbClr val="FF0000"/>
              </a:solidFill>
            </a:endParaRPr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609600" y="3276600"/>
            <a:ext cx="807720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39725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n-US" sz="2800" b="1">
                <a:solidFill>
                  <a:srgbClr val="002060"/>
                </a:solidFill>
              </a:rPr>
              <a:t>       </a:t>
            </a: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n-US" sz="2800" b="1">
                <a:solidFill>
                  <a:srgbClr val="002060"/>
                </a:solidFill>
              </a:rPr>
              <a:t>           </a:t>
            </a:r>
            <a:r>
              <a:rPr lang="sr-Latn-CS" sz="2800" b="1">
                <a:solidFill>
                  <a:srgbClr val="002060"/>
                </a:solidFill>
              </a:rPr>
              <a:t> Проф</a:t>
            </a:r>
            <a:r>
              <a:rPr lang="en-US" sz="2800" b="1">
                <a:solidFill>
                  <a:srgbClr val="002060"/>
                </a:solidFill>
              </a:rPr>
              <a:t>. Др. Александра Томић-Лучић</a:t>
            </a:r>
          </a:p>
        </p:txBody>
      </p:sp>
    </p:spTree>
  </p:cSld>
  <p:clrMapOvr>
    <a:masterClrMapping/>
  </p:clrMapOvr>
  <p:transition spd="slow" advTm="5627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457200" y="106363"/>
            <a:ext cx="8229600" cy="703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381000" y="1219200"/>
            <a:ext cx="83058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39725" indent="-339725"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 dirty="0"/>
              <a:t>ГК- </a:t>
            </a:r>
            <a:r>
              <a:rPr lang="en-US" sz="2400" dirty="0" err="1"/>
              <a:t>Хидрок</a:t>
            </a:r>
            <a:r>
              <a:rPr lang="sr-Latn-CS" sz="2400" dirty="0"/>
              <a:t>o</a:t>
            </a:r>
            <a:r>
              <a:rPr lang="en-US" sz="2400" dirty="0" err="1"/>
              <a:t>ртизон</a:t>
            </a:r>
            <a:r>
              <a:rPr lang="sr-Latn-CS" sz="2400" dirty="0"/>
              <a:t> 7-10 mg/kg, iv/im., а затим 5mg/kg/6h инфузија 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 dirty="0"/>
              <a:t>      Метхилпреднисолон (</a:t>
            </a:r>
            <a:r>
              <a:rPr lang="en-US" sz="2400" dirty="0" err="1"/>
              <a:t>Урбасон</a:t>
            </a:r>
            <a:r>
              <a:rPr lang="sr-Latn-CS" sz="2400" dirty="0"/>
              <a:t>) 40-80mg/6h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 dirty="0"/>
              <a:t>Антихистаминици -Хлоропирамин (</a:t>
            </a:r>
            <a:r>
              <a:rPr lang="en-US" sz="2400" dirty="0" err="1"/>
              <a:t>Синопе</a:t>
            </a:r>
            <a:r>
              <a:rPr lang="sr-Latn-CS" sz="2400" dirty="0"/>
              <a:t>n) ив.или им.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 dirty="0" smtClean="0"/>
              <a:t>Гл</a:t>
            </a:r>
            <a:r>
              <a:rPr lang="en-US" sz="2400" dirty="0"/>
              <a:t>у</a:t>
            </a:r>
            <a:r>
              <a:rPr lang="sr-Latn-CS" sz="2400" dirty="0"/>
              <a:t>кагон 5-15</a:t>
            </a:r>
            <a:r>
              <a:rPr lang="el-GR" sz="2400" dirty="0"/>
              <a:t>μ</a:t>
            </a:r>
            <a:r>
              <a:rPr lang="sr-Latn-CS" sz="2400" dirty="0"/>
              <a:t>g/мin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 dirty="0"/>
              <a:t>Унос течности 2000ml/m2 ТП</a:t>
            </a:r>
          </a:p>
          <a:p>
            <a:pPr eaLnBrk="1" hangingPunct="1">
              <a:spcBef>
                <a:spcPts val="600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sr-Latn-CS" sz="2400" dirty="0">
                <a:solidFill>
                  <a:srgbClr val="FF0000"/>
                </a:solidFill>
              </a:rPr>
              <a:t>Веноми инсеката </a:t>
            </a:r>
            <a:r>
              <a:rPr lang="sr-Latn-CS" sz="2400" dirty="0"/>
              <a:t>на месту убода убризгати 0,1-0,3ml адреналина.</a:t>
            </a:r>
          </a:p>
          <a:p>
            <a:pPr marL="341313" eaLnBrk="1" hangingPunct="1">
              <a:lnSpc>
                <a:spcPct val="90000"/>
              </a:lnSpc>
              <a:spcBef>
                <a:spcPts val="600"/>
              </a:spcBef>
              <a:buClrTx/>
              <a:buFontTx/>
              <a:buNone/>
            </a:pPr>
            <a:endParaRPr lang="sr-Latn-CS" sz="2400" dirty="0"/>
          </a:p>
        </p:txBody>
      </p:sp>
    </p:spTree>
  </p:cSld>
  <p:clrMapOvr>
    <a:masterClrMapping/>
  </p:clrMapOvr>
  <p:transition spd="slow" advTm="4226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457200" y="10620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sr-Latn-CS" sz="4000"/>
              <a:t/>
            </a:r>
            <a:br>
              <a:rPr lang="sr-Latn-CS" sz="4000"/>
            </a:br>
            <a:r>
              <a:rPr lang="sr-Latn-CS" sz="4000" b="1">
                <a:solidFill>
                  <a:srgbClr val="002060"/>
                </a:solidFill>
              </a:rPr>
              <a:t>ТЕРАПИЈА ИДИОПАТСКЕ АНАФИЛАКСЕ</a:t>
            </a:r>
            <a:r>
              <a:rPr lang="en-US" sz="4000" b="1">
                <a:solidFill>
                  <a:srgbClr val="002060"/>
                </a:solidFill>
              </a:rPr>
              <a:t/>
            </a:r>
            <a:br>
              <a:rPr lang="en-US" sz="4000" b="1">
                <a:solidFill>
                  <a:srgbClr val="002060"/>
                </a:solidFill>
              </a:rPr>
            </a:br>
            <a:endParaRPr lang="en-US" sz="4000" b="1">
              <a:solidFill>
                <a:srgbClr val="002060"/>
              </a:solidFill>
            </a:endParaRPr>
          </a:p>
        </p:txBody>
      </p:sp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533400" y="3352800"/>
            <a:ext cx="8153400" cy="330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39725" indent="-339725"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sr-Latn-CS" sz="2800" dirty="0"/>
              <a:t>H1 </a:t>
            </a:r>
            <a:r>
              <a:rPr lang="sr-Latn-CS" sz="2800" dirty="0" smtClean="0"/>
              <a:t> </a:t>
            </a:r>
            <a:r>
              <a:rPr lang="sr-Latn-CS" sz="2800" dirty="0"/>
              <a:t>блокатори-блажи облици</a:t>
            </a:r>
          </a:p>
          <a:p>
            <a:pPr eaLnBrk="1" hangingPunct="1"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sr-Latn-CS" sz="2800" dirty="0"/>
              <a:t>ГК- Prednison до 60mg/дневно- тежи облици или 90mg код најтежих облика.</a:t>
            </a:r>
          </a:p>
          <a:p>
            <a:pPr marL="342900" eaLnBrk="1" hangingPunct="1">
              <a:spcBef>
                <a:spcPts val="800"/>
              </a:spcBef>
              <a:buClrTx/>
              <a:buFontTx/>
              <a:buNone/>
            </a:pPr>
            <a:endParaRPr lang="sr-Latn-CS" sz="3200" dirty="0"/>
          </a:p>
          <a:p>
            <a:pPr marL="341313" eaLnBrk="1" hangingPunct="1">
              <a:spcBef>
                <a:spcPts val="800"/>
              </a:spcBef>
              <a:buClrTx/>
              <a:buFontTx/>
              <a:buNone/>
            </a:pPr>
            <a:endParaRPr lang="sr-Latn-CS" sz="3200" dirty="0"/>
          </a:p>
        </p:txBody>
      </p:sp>
    </p:spTree>
  </p:cSld>
  <p:clrMapOvr>
    <a:masterClrMapping/>
  </p:clrMapOvr>
  <p:transition spd="slow" advTm="10548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685800" y="1066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sr-Latn-CS" sz="3600" b="1">
                <a:solidFill>
                  <a:srgbClr val="002060"/>
                </a:solidFill>
              </a:rPr>
              <a:t>ПРЕВЕНЦИЈА</a:t>
            </a:r>
            <a:r>
              <a:rPr lang="en-US" sz="3600" b="1">
                <a:solidFill>
                  <a:srgbClr val="002060"/>
                </a:solidFill>
              </a:rPr>
              <a:t/>
            </a:r>
            <a:br>
              <a:rPr lang="en-US" sz="3600" b="1">
                <a:solidFill>
                  <a:srgbClr val="002060"/>
                </a:solidFill>
              </a:rPr>
            </a:br>
            <a:endParaRPr lang="en-US" sz="3600" b="1">
              <a:solidFill>
                <a:srgbClr val="002060"/>
              </a:solidFill>
            </a:endParaRPr>
          </a:p>
        </p:txBody>
      </p:sp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457200" y="1905000"/>
            <a:ext cx="8229600" cy="490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39725" indent="-339725"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sr-Latn-CS" sz="2800"/>
              <a:t>Забрана употребе тог лека и давање алтернативних лекова који не дају унакрсну сензибилизацију</a:t>
            </a:r>
          </a:p>
          <a:p>
            <a:pPr eaLnBrk="1" hangingPunct="1"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sr-Latn-CS" sz="2800"/>
              <a:t>Елиминациона дијета код алергије на храну</a:t>
            </a:r>
          </a:p>
          <a:p>
            <a:pPr eaLnBrk="1" hangingPunct="1"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sr-Latn-CS" sz="2800"/>
              <a:t>Дознопровокационе тестове и десензибилизацију на лекове радити само ако је неопходно</a:t>
            </a:r>
          </a:p>
          <a:p>
            <a:pPr marL="341313" eaLnBrk="1" hangingPunct="1">
              <a:spcBef>
                <a:spcPts val="700"/>
              </a:spcBef>
              <a:buClrTx/>
              <a:buFontTx/>
              <a:buNone/>
            </a:pPr>
            <a:endParaRPr lang="sr-Latn-CS" sz="2800"/>
          </a:p>
        </p:txBody>
      </p:sp>
    </p:spTree>
  </p:cSld>
  <p:clrMapOvr>
    <a:masterClrMapping/>
  </p:clrMapOvr>
  <p:transition spd="slow" advTm="22874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1"/>
          <p:cNvSpPr txBox="1">
            <a:spLocks noChangeArrowheads="1"/>
          </p:cNvSpPr>
          <p:nvPr/>
        </p:nvSpPr>
        <p:spPr bwMode="auto">
          <a:xfrm>
            <a:off x="381000" y="1066800"/>
            <a:ext cx="83058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sr-Latn-CS" sz="3600"/>
              <a:t/>
            </a:r>
            <a:br>
              <a:rPr lang="sr-Latn-CS" sz="3600"/>
            </a:br>
            <a:r>
              <a:rPr lang="sr-Latn-CS" sz="3600" b="1">
                <a:solidFill>
                  <a:srgbClr val="002060"/>
                </a:solidFill>
              </a:rPr>
              <a:t>ПРЕВЕНЦИЈА</a:t>
            </a:r>
            <a:r>
              <a:rPr lang="en-US" sz="3600" b="1">
                <a:solidFill>
                  <a:srgbClr val="002060"/>
                </a:solidFill>
              </a:rPr>
              <a:t/>
            </a:r>
            <a:br>
              <a:rPr lang="en-US" sz="3600" b="1">
                <a:solidFill>
                  <a:srgbClr val="002060"/>
                </a:solidFill>
              </a:rPr>
            </a:br>
            <a:endParaRPr lang="en-US" sz="3600" b="1">
              <a:solidFill>
                <a:srgbClr val="002060"/>
              </a:solidFill>
            </a:endParaRPr>
          </a:p>
        </p:txBody>
      </p:sp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228600" y="1981200"/>
            <a:ext cx="8458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39725" indent="-339725"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Анамнеза о ранијим алергијским реакцијама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Ношење прибора за самостално давање епинефрина (Епи Пен или АНА кит)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Идентификациона картица са називом алергена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Серуми предност хумани препарати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Ј контрастна средства предност нискоосмоларни раствори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Превентивна тх пре давања Ј контраста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Локални анестетици предност ксилокаинска група</a:t>
            </a:r>
          </a:p>
          <a:p>
            <a:pPr marL="341313" eaLnBrk="1" hangingPunct="1">
              <a:lnSpc>
                <a:spcPct val="90000"/>
              </a:lnSpc>
              <a:spcBef>
                <a:spcPts val="600"/>
              </a:spcBef>
              <a:buClrTx/>
              <a:buFontTx/>
              <a:buNone/>
            </a:pPr>
            <a:endParaRPr lang="sr-Latn-CS" sz="2400"/>
          </a:p>
        </p:txBody>
      </p:sp>
    </p:spTree>
  </p:cSld>
  <p:clrMapOvr>
    <a:masterClrMapping/>
  </p:clrMapOvr>
  <p:transition spd="slow" advTm="49674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1"/>
          <p:cNvSpPr txBox="1">
            <a:spLocks noChangeArrowheads="1"/>
          </p:cNvSpPr>
          <p:nvPr/>
        </p:nvSpPr>
        <p:spPr bwMode="auto">
          <a:xfrm>
            <a:off x="457200" y="10620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sr-Latn-CS" sz="3600" b="1">
                <a:solidFill>
                  <a:srgbClr val="002060"/>
                </a:solidFill>
              </a:rPr>
              <a:t>ПРЕВЕНЦИЈА</a:t>
            </a:r>
            <a:r>
              <a:rPr lang="en-US" sz="3600" b="1">
                <a:solidFill>
                  <a:srgbClr val="002060"/>
                </a:solidFill>
              </a:rPr>
              <a:t/>
            </a:r>
            <a:br>
              <a:rPr lang="en-US" sz="3600" b="1">
                <a:solidFill>
                  <a:srgbClr val="002060"/>
                </a:solidFill>
              </a:rPr>
            </a:br>
            <a:endParaRPr lang="en-US" sz="3600" b="1">
              <a:solidFill>
                <a:srgbClr val="002060"/>
              </a:solidFill>
            </a:endParaRPr>
          </a:p>
        </p:txBody>
      </p:sp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381000" y="2667000"/>
            <a:ext cx="83058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39725" indent="-339725"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sr-Latn-CS" sz="3200"/>
              <a:t>  </a:t>
            </a:r>
            <a:r>
              <a:rPr lang="sr-Latn-CS" sz="2800"/>
              <a:t>Прекинути употребу лекова који могу да појачају анафилакт.реакцију:</a:t>
            </a:r>
          </a:p>
          <a:p>
            <a:pPr eaLnBrk="1" hangingPunct="1"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sr-Latn-CS" sz="2800"/>
              <a:t> ß адренергички блокатори, </a:t>
            </a:r>
          </a:p>
          <a:p>
            <a:pPr eaLnBrk="1" hangingPunct="1"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sr-Latn-CS" sz="2800"/>
              <a:t>МАО инхибитори, </a:t>
            </a:r>
          </a:p>
          <a:p>
            <a:pPr eaLnBrk="1" hangingPunct="1"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sr-Latn-CS" sz="2800"/>
              <a:t>АCE инхибитори</a:t>
            </a:r>
          </a:p>
        </p:txBody>
      </p:sp>
    </p:spTree>
  </p:cSld>
  <p:clrMapOvr>
    <a:masterClrMapping/>
  </p:clrMapOvr>
  <p:transition spd="slow" advTm="14273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457200" y="10620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457200" y="228758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563563"/>
            <a:ext cx="7010400" cy="560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 advTm="94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533400" y="1143000"/>
            <a:ext cx="81534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sr-Latn-CS" sz="4800" b="1">
                <a:solidFill>
                  <a:srgbClr val="FF0000"/>
                </a:solidFill>
              </a:rPr>
              <a:t>УРТИКАРИЈА И АНГИОЕДЕМ</a:t>
            </a:r>
            <a:r>
              <a:rPr lang="en-US" sz="4800" b="1">
                <a:solidFill>
                  <a:srgbClr val="FF0000"/>
                </a:solidFill>
              </a:rPr>
              <a:t/>
            </a:r>
            <a:br>
              <a:rPr lang="en-US" sz="4800" b="1">
                <a:solidFill>
                  <a:srgbClr val="FF0000"/>
                </a:solidFill>
              </a:rPr>
            </a:br>
            <a:endParaRPr lang="en-US" sz="4800" b="1">
              <a:solidFill>
                <a:srgbClr val="FF0000"/>
              </a:solidFill>
            </a:endParaRPr>
          </a:p>
        </p:txBody>
      </p:sp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381000" y="4419600"/>
            <a:ext cx="83058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slow" advTm="4402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1"/>
          <p:cNvSpPr txBox="1">
            <a:spLocks noChangeArrowheads="1"/>
          </p:cNvSpPr>
          <p:nvPr/>
        </p:nvSpPr>
        <p:spPr bwMode="auto">
          <a:xfrm>
            <a:off x="457200" y="10620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sr-Latn-CS" sz="3600" b="1">
                <a:solidFill>
                  <a:srgbClr val="2A6099"/>
                </a:solidFill>
              </a:rPr>
              <a:t>УРТИКАРИЈА И АНГИОЕДЕМ</a:t>
            </a:r>
            <a:r>
              <a:rPr lang="en-US" sz="3600" b="1">
                <a:solidFill>
                  <a:srgbClr val="FF0000"/>
                </a:solidFill>
              </a:rPr>
              <a:t/>
            </a:r>
            <a:br>
              <a:rPr lang="en-US" sz="3600" b="1">
                <a:solidFill>
                  <a:srgbClr val="FF0000"/>
                </a:solidFill>
              </a:rPr>
            </a:br>
            <a:endParaRPr lang="en-US" sz="3600" b="1">
              <a:solidFill>
                <a:srgbClr val="FF0000"/>
              </a:solidFill>
            </a:endParaRPr>
          </a:p>
        </p:txBody>
      </p:sp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457200" y="228758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39725" indent="-339725"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sr-Latn-CS" sz="2800"/>
              <a:t>Уртикарија - пролазна, ограничена, отеклина у дерму, црвене боје, сврби,појединачна или сливена.</a:t>
            </a:r>
          </a:p>
          <a:p>
            <a:pPr eaLnBrk="1" hangingPunct="1"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sr-Latn-CS" sz="2800"/>
              <a:t>Ангиоедем – отеклина коже, поткожног ткива и слузница.</a:t>
            </a:r>
          </a:p>
          <a:p>
            <a:pPr marL="341313" eaLnBrk="1" hangingPunct="1">
              <a:spcBef>
                <a:spcPts val="700"/>
              </a:spcBef>
              <a:buClrTx/>
              <a:buFontTx/>
              <a:buNone/>
            </a:pPr>
            <a:endParaRPr lang="sr-Latn-CS" sz="2800"/>
          </a:p>
        </p:txBody>
      </p:sp>
    </p:spTree>
  </p:cSld>
  <p:clrMapOvr>
    <a:masterClrMapping/>
  </p:clrMapOvr>
  <p:transition spd="slow" advTm="1146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1"/>
          <p:cNvSpPr txBox="1">
            <a:spLocks noChangeArrowheads="1"/>
          </p:cNvSpPr>
          <p:nvPr/>
        </p:nvSpPr>
        <p:spPr bwMode="auto">
          <a:xfrm>
            <a:off x="457200" y="1143000"/>
            <a:ext cx="822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sr-Latn-CS" sz="2800" b="1">
                <a:solidFill>
                  <a:srgbClr val="2A6099"/>
                </a:solidFill>
              </a:rPr>
              <a:t>КЛИНИЧКА КЛАСИФИКАЦИЈА УРТИКАРИЈА</a:t>
            </a:r>
            <a:r>
              <a:rPr lang="en-US" sz="3200" b="1">
                <a:solidFill>
                  <a:srgbClr val="222268"/>
                </a:solidFill>
              </a:rPr>
              <a:t/>
            </a:r>
            <a:br>
              <a:rPr lang="en-US" sz="3200" b="1">
                <a:solidFill>
                  <a:srgbClr val="222268"/>
                </a:solidFill>
              </a:rPr>
            </a:br>
            <a:endParaRPr lang="en-US" sz="3200" b="1">
              <a:solidFill>
                <a:srgbClr val="222268"/>
              </a:solidFill>
            </a:endParaRPr>
          </a:p>
        </p:txBody>
      </p:sp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228600" y="1371600"/>
            <a:ext cx="84582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39725" indent="-339725"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500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sr-Latn-CS" sz="2000" b="1">
                <a:solidFill>
                  <a:srgbClr val="FF0000"/>
                </a:solidFill>
              </a:rPr>
              <a:t>Акутна уртикарија-</a:t>
            </a:r>
            <a:r>
              <a:rPr lang="sr-Latn-CS" sz="2000">
                <a:solidFill>
                  <a:srgbClr val="FF0000"/>
                </a:solidFill>
              </a:rPr>
              <a:t> </a:t>
            </a:r>
            <a:r>
              <a:rPr lang="sr-Latn-CS" sz="2000"/>
              <a:t>познат узрочник</a:t>
            </a:r>
          </a:p>
          <a:p>
            <a:pPr eaLnBrk="1" hangingPunct="1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sr-Latn-CS" sz="2000"/>
              <a:t>                               непознат узрочник</a:t>
            </a:r>
          </a:p>
          <a:p>
            <a:pPr eaLnBrk="1" hangingPunct="1">
              <a:spcBef>
                <a:spcPts val="500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sr-Latn-CS" sz="2000" b="1">
                <a:solidFill>
                  <a:srgbClr val="FF0000"/>
                </a:solidFill>
              </a:rPr>
              <a:t>Хронична уртикарија</a:t>
            </a:r>
            <a:r>
              <a:rPr lang="sr-Latn-CS" sz="2000"/>
              <a:t>-познат узрочник</a:t>
            </a:r>
          </a:p>
          <a:p>
            <a:pPr eaLnBrk="1" hangingPunct="1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sr-Latn-CS" sz="2000"/>
              <a:t>                                 непознат узрочник</a:t>
            </a:r>
          </a:p>
          <a:p>
            <a:pPr eaLnBrk="1" hangingPunct="1">
              <a:spcBef>
                <a:spcPts val="500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sr-Latn-CS" sz="2000" b="1">
                <a:solidFill>
                  <a:srgbClr val="FF0000"/>
                </a:solidFill>
              </a:rPr>
              <a:t>Холинергична уртикарија</a:t>
            </a:r>
          </a:p>
          <a:p>
            <a:pPr eaLnBrk="1" hangingPunct="1">
              <a:spcBef>
                <a:spcPts val="500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sr-Latn-CS" sz="2000" b="1">
                <a:solidFill>
                  <a:srgbClr val="FF0000"/>
                </a:solidFill>
              </a:rPr>
              <a:t>Адренергична уртикарија</a:t>
            </a:r>
          </a:p>
          <a:p>
            <a:pPr eaLnBrk="1" hangingPunct="1">
              <a:spcBef>
                <a:spcPts val="500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sr-Latn-CS" sz="2000" b="1">
                <a:solidFill>
                  <a:srgbClr val="FF0000"/>
                </a:solidFill>
              </a:rPr>
              <a:t>Физичка уртикарија-</a:t>
            </a:r>
            <a:r>
              <a:rPr lang="sr-Latn-CS" sz="2000">
                <a:solidFill>
                  <a:srgbClr val="FF0000"/>
                </a:solidFill>
              </a:rPr>
              <a:t> </a:t>
            </a:r>
            <a:r>
              <a:rPr lang="sr-Latn-CS" sz="2000"/>
              <a:t>дермиграфизам</a:t>
            </a:r>
          </a:p>
          <a:p>
            <a:pPr eaLnBrk="1" hangingPunct="1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sr-Latn-CS" sz="2000"/>
              <a:t>                               уртикарија на притисак</a:t>
            </a:r>
          </a:p>
          <a:p>
            <a:pPr eaLnBrk="1" hangingPunct="1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sr-Latn-CS" sz="2000"/>
              <a:t>                               уртикарија на светло</a:t>
            </a:r>
          </a:p>
          <a:p>
            <a:pPr eaLnBrk="1" hangingPunct="1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sr-Latn-CS" sz="2000"/>
              <a:t>                               уртикарија и ангиоедем на вибрације</a:t>
            </a:r>
          </a:p>
          <a:p>
            <a:pPr eaLnBrk="1" hangingPunct="1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sr-Latn-CS" sz="2000"/>
              <a:t>                               уртикарија на хладноћу</a:t>
            </a:r>
          </a:p>
          <a:p>
            <a:pPr eaLnBrk="1" hangingPunct="1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sr-Latn-CS" sz="2000"/>
              <a:t>                               уртикарија на воду</a:t>
            </a:r>
          </a:p>
          <a:p>
            <a:pPr eaLnBrk="1" hangingPunct="1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sr-Latn-CS" sz="2000"/>
              <a:t>                               уртикарија на топлоту</a:t>
            </a:r>
          </a:p>
          <a:p>
            <a:pPr eaLnBrk="1" hangingPunct="1">
              <a:spcBef>
                <a:spcPts val="500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sr-Latn-CS" sz="2000" b="1">
                <a:solidFill>
                  <a:srgbClr val="FF0000"/>
                </a:solidFill>
              </a:rPr>
              <a:t>Контактна уртикарија</a:t>
            </a:r>
          </a:p>
          <a:p>
            <a:pPr eaLnBrk="1" hangingPunct="1">
              <a:spcBef>
                <a:spcPts val="500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sr-Latn-CS" sz="2000" b="1">
                <a:solidFill>
                  <a:srgbClr val="FF0000"/>
                </a:solidFill>
              </a:rPr>
              <a:t>Уртикарија изазвана напором</a:t>
            </a:r>
            <a:r>
              <a:rPr lang="sr-Latn-CS" sz="2000"/>
              <a:t> </a:t>
            </a:r>
          </a:p>
          <a:p>
            <a:pPr marL="342900" eaLnBrk="1" hangingPunct="1">
              <a:lnSpc>
                <a:spcPct val="80000"/>
              </a:lnSpc>
              <a:spcBef>
                <a:spcPts val="500"/>
              </a:spcBef>
              <a:buClrTx/>
              <a:buFontTx/>
              <a:buNone/>
            </a:pPr>
            <a:endParaRPr lang="sr-Latn-CS" sz="2000"/>
          </a:p>
        </p:txBody>
      </p:sp>
    </p:spTree>
  </p:cSld>
  <p:clrMapOvr>
    <a:masterClrMapping/>
  </p:clrMapOvr>
  <p:transition spd="slow" advTm="28176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533400" y="914400"/>
            <a:ext cx="81534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sz="3200" b="1">
                <a:solidFill>
                  <a:srgbClr val="2A6099"/>
                </a:solidFill>
              </a:rPr>
              <a:t>ДИЈАГН</a:t>
            </a:r>
            <a:r>
              <a:rPr lang="sr-Latn-CS" sz="3200" b="1">
                <a:solidFill>
                  <a:srgbClr val="2A6099"/>
                </a:solidFill>
              </a:rPr>
              <a:t>ОСТИЧКИ ТЕСТОВИ</a:t>
            </a:r>
          </a:p>
        </p:txBody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381000" y="1447800"/>
            <a:ext cx="83058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39725" indent="-339725"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600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sr-Latn-CS" sz="2400">
                <a:solidFill>
                  <a:srgbClr val="FF0000"/>
                </a:solidFill>
              </a:rPr>
              <a:t>Акутна уртикарија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-РАСТ тест (специф ИгЕ Ат)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-провокациони тестови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- кожни тестови</a:t>
            </a:r>
          </a:p>
          <a:p>
            <a:pPr eaLnBrk="1" hangingPunct="1">
              <a:spcBef>
                <a:spcPts val="600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sr-Latn-CS" sz="2400">
                <a:solidFill>
                  <a:srgbClr val="FF0000"/>
                </a:solidFill>
              </a:rPr>
              <a:t>Хронична уртикарија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-извори хр.инфекције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-искључити паразитозе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-провокациони тестови (адитиви у харни)</a:t>
            </a:r>
          </a:p>
          <a:p>
            <a:pPr eaLnBrk="1" hangingPunct="1">
              <a:spcBef>
                <a:spcPts val="600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sr-Latn-CS" sz="2400">
                <a:solidFill>
                  <a:srgbClr val="FF0000"/>
                </a:solidFill>
              </a:rPr>
              <a:t>Испитивање ГИТ </a:t>
            </a:r>
            <a:r>
              <a:rPr lang="sr-Latn-CS" sz="2400"/>
              <a:t>(сец. нутритивна алергија)</a:t>
            </a:r>
          </a:p>
          <a:p>
            <a:pPr eaLnBrk="1" hangingPunct="1">
              <a:spcBef>
                <a:spcPts val="600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sr-Latn-CS" sz="2400">
                <a:solidFill>
                  <a:srgbClr val="FF0000"/>
                </a:solidFill>
              </a:rPr>
              <a:t>Кожни тестови </a:t>
            </a:r>
            <a:r>
              <a:rPr lang="sr-Latn-CS" sz="2400"/>
              <a:t>са нутриционим алергенима и РАСТ (примар. нутритивна алергија)</a:t>
            </a:r>
          </a:p>
          <a:p>
            <a:pPr marL="341313" eaLnBrk="1" hangingPunct="1">
              <a:lnSpc>
                <a:spcPct val="90000"/>
              </a:lnSpc>
              <a:spcBef>
                <a:spcPts val="600"/>
              </a:spcBef>
              <a:buClrTx/>
              <a:buFontTx/>
              <a:buNone/>
            </a:pPr>
            <a:endParaRPr lang="sr-Latn-CS" sz="2400"/>
          </a:p>
        </p:txBody>
      </p:sp>
    </p:spTree>
  </p:cSld>
  <p:clrMapOvr>
    <a:masterClrMapping/>
  </p:clrMapOvr>
  <p:transition spd="slow" advTm="5805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457200" y="10620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sr-Latn-CS" sz="3600" b="1">
                <a:solidFill>
                  <a:srgbClr val="2A6099"/>
                </a:solidFill>
              </a:rPr>
              <a:t>СИСТЕМСКА АНАФИЛАКСА</a:t>
            </a:r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457200" y="228758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39725" indent="-339725"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800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sr-Latn-CS" sz="3200">
                <a:solidFill>
                  <a:srgbClr val="FF0000"/>
                </a:solidFill>
              </a:rPr>
              <a:t>Нормоволемијски вазогени шок </a:t>
            </a:r>
            <a:r>
              <a:rPr lang="sr-Latn-CS" sz="3200"/>
              <a:t>са циркулаторним колапсом настао због масовног ослобађања медијатора анафилаксе из мастоцита и Ба у више органа и система истовремено.</a:t>
            </a:r>
          </a:p>
          <a:p>
            <a:pPr marL="341313">
              <a:spcBef>
                <a:spcPts val="800"/>
              </a:spcBef>
              <a:buClrTx/>
              <a:buFontTx/>
              <a:buNone/>
            </a:pPr>
            <a:endParaRPr lang="sr-Latn-CS" sz="3200"/>
          </a:p>
        </p:txBody>
      </p:sp>
    </p:spTree>
  </p:cSld>
  <p:clrMapOvr>
    <a:masterClrMapping/>
  </p:clrMapOvr>
  <p:transition spd="slow" advTm="2464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1"/>
          <p:cNvSpPr txBox="1">
            <a:spLocks noChangeArrowheads="1"/>
          </p:cNvSpPr>
          <p:nvPr/>
        </p:nvSpPr>
        <p:spPr bwMode="auto">
          <a:xfrm>
            <a:off x="457200" y="990600"/>
            <a:ext cx="82296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sz="4000" b="1">
                <a:solidFill>
                  <a:srgbClr val="2A6099"/>
                </a:solidFill>
              </a:rPr>
              <a:t>ДИЈАГН</a:t>
            </a:r>
            <a:r>
              <a:rPr lang="sr-Latn-CS" sz="4000" b="1">
                <a:solidFill>
                  <a:srgbClr val="2A6099"/>
                </a:solidFill>
              </a:rPr>
              <a:t>ОСТИЧКИ ТЕСТОВИ</a:t>
            </a:r>
          </a:p>
        </p:txBody>
      </p:sp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381000" y="1600200"/>
            <a:ext cx="8305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39725" indent="-339725"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Хередитарни ангиоедем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-конц </a:t>
            </a:r>
            <a:r>
              <a:rPr lang="en-US" sz="2400"/>
              <a:t>C</a:t>
            </a:r>
            <a:r>
              <a:rPr lang="sr-Latn-CS" sz="2400"/>
              <a:t>4↓, 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-дефицит или функционална неактивност инактиватора </a:t>
            </a:r>
            <a:r>
              <a:rPr lang="en-US" sz="2400"/>
              <a:t>C</a:t>
            </a:r>
            <a:r>
              <a:rPr lang="sr-Latn-CS" sz="2400"/>
              <a:t>1.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Уртикарија на притисак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- оптерећење рамена преко бандажа 15мин.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Уртикарија на сунце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-излагање </a:t>
            </a:r>
            <a:r>
              <a:rPr lang="en-US" sz="2400"/>
              <a:t>UV</a:t>
            </a:r>
            <a:r>
              <a:rPr lang="sr-Latn-CS" sz="2400"/>
              <a:t> зрацима разних таласних дужина.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Уртикарија и ангиоедем на вибрације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-излагање дланова вибрацијама масажером</a:t>
            </a:r>
          </a:p>
          <a:p>
            <a:pPr marL="341313" eaLnBrk="1" hangingPunct="1">
              <a:spcBef>
                <a:spcPts val="600"/>
              </a:spcBef>
              <a:buClrTx/>
              <a:buFontTx/>
              <a:buNone/>
            </a:pPr>
            <a:endParaRPr lang="sr-Latn-CS" sz="2400"/>
          </a:p>
        </p:txBody>
      </p:sp>
    </p:spTree>
  </p:cSld>
  <p:clrMapOvr>
    <a:masterClrMapping/>
  </p:clrMapOvr>
  <p:transition spd="slow" advTm="71346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ChangeArrowheads="1"/>
          </p:cNvSpPr>
          <p:nvPr/>
        </p:nvSpPr>
        <p:spPr bwMode="auto">
          <a:xfrm>
            <a:off x="457200" y="1066800"/>
            <a:ext cx="8229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sz="4000" b="1">
                <a:solidFill>
                  <a:srgbClr val="2A6099"/>
                </a:solidFill>
              </a:rPr>
              <a:t>ДИЈАГН</a:t>
            </a:r>
            <a:r>
              <a:rPr lang="sr-Latn-CS" sz="4000" b="1">
                <a:solidFill>
                  <a:srgbClr val="2A6099"/>
                </a:solidFill>
              </a:rPr>
              <a:t>ОСТИЧКИ ТЕСТОВИ</a:t>
            </a:r>
          </a:p>
        </p:txBody>
      </p:sp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533400" y="2209800"/>
            <a:ext cx="81534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39725" indent="-339725"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500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sr-Latn-CS" sz="2000" b="1">
                <a:solidFill>
                  <a:srgbClr val="FF0000"/>
                </a:solidFill>
              </a:rPr>
              <a:t>Уртикарија на топлоту</a:t>
            </a:r>
          </a:p>
          <a:p>
            <a:pPr eaLnBrk="1" hangingPunct="1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sr-Latn-CS" sz="2000"/>
              <a:t>-излагање делова тела топлоти 1-5мин.</a:t>
            </a:r>
          </a:p>
          <a:p>
            <a:pPr eaLnBrk="1" hangingPunct="1">
              <a:spcBef>
                <a:spcPts val="500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sr-Latn-CS" sz="2000" b="1">
                <a:solidFill>
                  <a:srgbClr val="FF0000"/>
                </a:solidFill>
              </a:rPr>
              <a:t>Уртикарија на хладноћу</a:t>
            </a:r>
          </a:p>
          <a:p>
            <a:pPr eaLnBrk="1" hangingPunct="1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sr-Latn-CS" sz="2000"/>
              <a:t>-постављање леда на подлактице до 20мин.</a:t>
            </a:r>
          </a:p>
          <a:p>
            <a:pPr eaLnBrk="1" hangingPunct="1">
              <a:spcBef>
                <a:spcPts val="500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sr-Latn-CS" sz="2000" b="1">
                <a:solidFill>
                  <a:srgbClr val="FF0000"/>
                </a:solidFill>
              </a:rPr>
              <a:t>Уртикарија изазвана контактом (</a:t>
            </a:r>
            <a:r>
              <a:rPr lang="en-US" sz="2000" b="1">
                <a:solidFill>
                  <a:srgbClr val="FF0000"/>
                </a:solidFill>
              </a:rPr>
              <a:t>l</a:t>
            </a:r>
            <a:r>
              <a:rPr lang="sr-Latn-CS" sz="2000" b="1">
                <a:solidFill>
                  <a:srgbClr val="FF0000"/>
                </a:solidFill>
              </a:rPr>
              <a:t>а</a:t>
            </a:r>
            <a:r>
              <a:rPr lang="en-US" sz="2000" b="1">
                <a:solidFill>
                  <a:srgbClr val="FF0000"/>
                </a:solidFill>
              </a:rPr>
              <a:t>t</a:t>
            </a:r>
            <a:r>
              <a:rPr lang="sr-Latn-CS" sz="2000" b="1">
                <a:solidFill>
                  <a:srgbClr val="FF0000"/>
                </a:solidFill>
              </a:rPr>
              <a:t>еx)</a:t>
            </a:r>
          </a:p>
          <a:p>
            <a:pPr eaLnBrk="1" hangingPunct="1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sr-Latn-CS" sz="2000"/>
              <a:t>- кожни тестови</a:t>
            </a:r>
          </a:p>
          <a:p>
            <a:pPr eaLnBrk="1" hangingPunct="1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sr-Latn-CS" sz="2000"/>
              <a:t>-прик тест</a:t>
            </a:r>
          </a:p>
          <a:p>
            <a:pPr eaLnBrk="1" hangingPunct="1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sr-Latn-CS" sz="2000"/>
              <a:t>-тест РАСТ</a:t>
            </a:r>
          </a:p>
          <a:p>
            <a:pPr eaLnBrk="1" hangingPunct="1">
              <a:spcBef>
                <a:spcPts val="500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sr-Latn-CS" sz="2000" b="1">
                <a:solidFill>
                  <a:srgbClr val="FF0000"/>
                </a:solidFill>
              </a:rPr>
              <a:t>Холинергична уртикарија</a:t>
            </a:r>
          </a:p>
          <a:p>
            <a:pPr eaLnBrk="1" hangingPunct="1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sr-Latn-CS" sz="2000"/>
              <a:t>- излагање физичком напору</a:t>
            </a:r>
          </a:p>
          <a:p>
            <a:pPr eaLnBrk="1" hangingPunct="1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sr-Latn-CS" sz="2000"/>
              <a:t>-интрадермални тест с метахолином</a:t>
            </a:r>
          </a:p>
          <a:p>
            <a:pPr marL="341313" eaLnBrk="1" hangingPunct="1">
              <a:lnSpc>
                <a:spcPct val="80000"/>
              </a:lnSpc>
              <a:spcBef>
                <a:spcPts val="500"/>
              </a:spcBef>
              <a:buClrTx/>
              <a:buFontTx/>
              <a:buNone/>
            </a:pPr>
            <a:endParaRPr lang="sr-Latn-CS" sz="2000"/>
          </a:p>
        </p:txBody>
      </p:sp>
    </p:spTree>
  </p:cSld>
  <p:clrMapOvr>
    <a:masterClrMapping/>
  </p:clrMapOvr>
  <p:transition spd="slow" advTm="43071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457200" y="1143000"/>
            <a:ext cx="82296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sr-Latn-CS" sz="3600"/>
              <a:t/>
            </a:r>
            <a:br>
              <a:rPr lang="sr-Latn-CS" sz="3600"/>
            </a:br>
            <a:r>
              <a:rPr lang="sr-Latn-CS" sz="3600" b="1">
                <a:solidFill>
                  <a:srgbClr val="2A6099"/>
                </a:solidFill>
              </a:rPr>
              <a:t>ТЕРАПИЈА</a:t>
            </a:r>
            <a:r>
              <a:rPr lang="en-US" sz="3600" b="1">
                <a:solidFill>
                  <a:srgbClr val="002060"/>
                </a:solidFill>
              </a:rPr>
              <a:t/>
            </a:r>
            <a:br>
              <a:rPr lang="en-US" sz="3600" b="1">
                <a:solidFill>
                  <a:srgbClr val="002060"/>
                </a:solidFill>
              </a:rPr>
            </a:br>
            <a:endParaRPr lang="en-US" sz="3600" b="1">
              <a:solidFill>
                <a:srgbClr val="002060"/>
              </a:solidFill>
            </a:endParaRPr>
          </a:p>
        </p:txBody>
      </p:sp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457200" y="22098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39725" indent="-339725"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Елиминација алергена у храни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Избегавати ацетилсалицилну киселину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Избегавати храну са адитивима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Епи пен или АНА кит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Антихистаминици ( акутна уртикарија, уртик на сунце и хладноћу)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ГК Pronison 0,5mg/kg дневно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Danazol 600мг днев. месец дана (холинергична уртикарија), па затим 50mg/ други дан.</a:t>
            </a:r>
          </a:p>
          <a:p>
            <a:pPr marL="341313" eaLnBrk="1" hangingPunct="1">
              <a:lnSpc>
                <a:spcPct val="90000"/>
              </a:lnSpc>
              <a:spcBef>
                <a:spcPts val="600"/>
              </a:spcBef>
              <a:buClrTx/>
              <a:buFontTx/>
              <a:buNone/>
            </a:pPr>
            <a:endParaRPr lang="sr-Latn-CS" sz="2400"/>
          </a:p>
        </p:txBody>
      </p:sp>
    </p:spTree>
  </p:cSld>
  <p:clrMapOvr>
    <a:masterClrMapping/>
  </p:clrMapOvr>
  <p:transition spd="slow" advTm="36169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1"/>
          <p:cNvSpPr txBox="1">
            <a:spLocks noChangeArrowheads="1"/>
          </p:cNvSpPr>
          <p:nvPr/>
        </p:nvSpPr>
        <p:spPr bwMode="auto">
          <a:xfrm>
            <a:off x="457200" y="838200"/>
            <a:ext cx="82296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sz="3600" b="1">
                <a:solidFill>
                  <a:srgbClr val="2A6099"/>
                </a:solidFill>
              </a:rPr>
              <a:t>ТЕРАПИЈА</a:t>
            </a:r>
          </a:p>
        </p:txBody>
      </p:sp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365125" y="1295400"/>
            <a:ext cx="82296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39725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n-US" sz="3200"/>
          </a:p>
          <a:p>
            <a:pPr marL="339725" indent="-338138" eaLnBrk="1" hangingPunct="1">
              <a:spcBef>
                <a:spcPts val="600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sr-Latn-CS" sz="2400" b="1">
                <a:solidFill>
                  <a:srgbClr val="FF0000"/>
                </a:solidFill>
              </a:rPr>
              <a:t>Хередитарни ангиоедем</a:t>
            </a:r>
          </a:p>
          <a:p>
            <a:pPr marL="339725" indent="-338138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-превенција код хируршких интервенција концентрат инактиватора C1</a:t>
            </a:r>
          </a:p>
          <a:p>
            <a:pPr marL="339725" indent="-338138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- метилтестостерон или атенуисани полни хормон (Danazol)</a:t>
            </a:r>
          </a:p>
          <a:p>
            <a:pPr marL="342900" indent="-341313" eaLnBrk="1" hangingPunct="1">
              <a:spcBef>
                <a:spcPts val="600"/>
              </a:spcBef>
              <a:buClrTx/>
              <a:buSzTx/>
              <a:buFontTx/>
              <a:buNone/>
            </a:pPr>
            <a:r>
              <a:rPr lang="sr-Latn-CS" sz="2400"/>
              <a:t>- ICATIBANT -селективни инхибитор брадикининских Б2 рецептора </a:t>
            </a:r>
          </a:p>
          <a:p>
            <a:pPr eaLnBrk="1" hangingPunct="1">
              <a:spcBef>
                <a:spcPts val="600"/>
              </a:spcBef>
              <a:buClrTx/>
              <a:buSzTx/>
              <a:buFontTx/>
              <a:buNone/>
            </a:pPr>
            <a:r>
              <a:rPr lang="sr-Latn-CS" sz="2400"/>
              <a:t>     -ECALLANTIDE- инхибитор каликреина (ензима који индукује ситеу брадикинина) </a:t>
            </a:r>
          </a:p>
          <a:p>
            <a:pPr eaLnBrk="1" hangingPunct="1">
              <a:spcBef>
                <a:spcPts val="600"/>
              </a:spcBef>
              <a:buClrTx/>
              <a:buFontTx/>
              <a:buNone/>
            </a:pPr>
            <a:endParaRPr lang="sr-Latn-CS" sz="2400"/>
          </a:p>
        </p:txBody>
      </p:sp>
    </p:spTree>
  </p:cSld>
  <p:clrMapOvr>
    <a:masterClrMapping/>
  </p:clrMapOvr>
  <p:transition spd="slow" advTm="31622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ext Box 1"/>
          <p:cNvSpPr txBox="1">
            <a:spLocks noChangeArrowheads="1"/>
          </p:cNvSpPr>
          <p:nvPr/>
        </p:nvSpPr>
        <p:spPr bwMode="auto">
          <a:xfrm>
            <a:off x="-25400" y="838200"/>
            <a:ext cx="8229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sz="3200" b="1">
                <a:solidFill>
                  <a:srgbClr val="FF0000"/>
                </a:solidFill>
              </a:rPr>
              <a:t>СЕРУМСКА </a:t>
            </a:r>
            <a:r>
              <a:rPr lang="sr-Latn-CS" sz="3200" b="1">
                <a:solidFill>
                  <a:srgbClr val="FF0000"/>
                </a:solidFill>
              </a:rPr>
              <a:t>БОЛЕСТ</a:t>
            </a:r>
          </a:p>
        </p:txBody>
      </p:sp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381000" y="1752600"/>
            <a:ext cx="84582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39725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600"/>
              </a:spcBef>
              <a:buClrTx/>
              <a:buFontTx/>
              <a:buNone/>
            </a:pPr>
            <a:r>
              <a:rPr lang="sr-Cyrl-RS" sz="2400"/>
              <a:t>   </a:t>
            </a:r>
            <a:r>
              <a:rPr lang="en-US" sz="2400"/>
              <a:t> </a:t>
            </a:r>
            <a:r>
              <a:rPr lang="sr-Cyrl-R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је алергијска болест крвних судова и облик </a:t>
            </a:r>
            <a:r>
              <a:rPr lang="en-U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sr-Cyrl-R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х</a:t>
            </a:r>
            <a:r>
              <a:rPr lang="sr-Latn-C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иперсензитивн</a:t>
            </a:r>
            <a:r>
              <a:rPr lang="sr-Cyrl-R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ог</a:t>
            </a:r>
            <a:r>
              <a:rPr lang="sr-Latn-C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 васкулитис</a:t>
            </a:r>
            <a:r>
              <a:rPr lang="sr-Cyrl-R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а са генерализованим променама у више органа и система</a:t>
            </a:r>
            <a:r>
              <a:rPr lang="sr-Latn-C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  <a:p>
            <a:pPr marL="339725" indent="-336550">
              <a:spcBef>
                <a:spcPts val="550"/>
              </a:spcBef>
              <a:buFont typeface="Arial" panose="020B0604020202020204" pitchFamily="34" charset="0"/>
              <a:buChar char="•"/>
            </a:pPr>
            <a:r>
              <a:rPr lang="sr-Latn-CS" sz="2200"/>
              <a:t>Коже и поткожног ткива</a:t>
            </a:r>
          </a:p>
          <a:p>
            <a:pPr marL="339725" indent="-336550">
              <a:spcBef>
                <a:spcPts val="550"/>
              </a:spcBef>
              <a:buFont typeface="Arial" panose="020B0604020202020204" pitchFamily="34" charset="0"/>
              <a:buChar char="•"/>
            </a:pPr>
            <a:r>
              <a:rPr lang="sr-Latn-CS" sz="2200"/>
              <a:t>Бубрега</a:t>
            </a:r>
          </a:p>
          <a:p>
            <a:pPr marL="339725" indent="-336550">
              <a:spcBef>
                <a:spcPts val="550"/>
              </a:spcBef>
              <a:buFont typeface="Arial" panose="020B0604020202020204" pitchFamily="34" charset="0"/>
              <a:buChar char="•"/>
            </a:pPr>
            <a:r>
              <a:rPr lang="sr-Latn-CS" sz="2200"/>
              <a:t>Срца</a:t>
            </a:r>
          </a:p>
          <a:p>
            <a:pPr marL="339725" indent="-336550">
              <a:spcBef>
                <a:spcPts val="550"/>
              </a:spcBef>
              <a:buFont typeface="Arial" panose="020B0604020202020204" pitchFamily="34" charset="0"/>
              <a:buChar char="•"/>
            </a:pPr>
            <a:r>
              <a:rPr lang="sr-Latn-CS" sz="2200"/>
              <a:t>Плеуре</a:t>
            </a:r>
          </a:p>
          <a:p>
            <a:pPr marL="339725" indent="-336550" eaLnBrk="1" hangingPunct="1">
              <a:spcBef>
                <a:spcPts val="550"/>
              </a:spcBef>
              <a:buFont typeface="Arial" panose="020B0604020202020204" pitchFamily="34" charset="0"/>
              <a:buChar char="•"/>
            </a:pPr>
            <a:r>
              <a:rPr lang="sr-Cyrl-CS" sz="2200"/>
              <a:t>ЦНС</a:t>
            </a:r>
          </a:p>
          <a:p>
            <a:pPr marL="339725" indent="-336550" eaLnBrk="1" hangingPunct="1">
              <a:spcBef>
                <a:spcPts val="550"/>
              </a:spcBef>
              <a:buFont typeface="Arial" panose="020B0604020202020204" pitchFamily="34" charset="0"/>
              <a:buChar char="•"/>
            </a:pPr>
            <a:r>
              <a:rPr lang="sr-Cyrl-CS" sz="2200"/>
              <a:t>Зглобова</a:t>
            </a: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endParaRPr lang="sr-Cyrl-CS" sz="2800"/>
          </a:p>
          <a:p>
            <a:pPr eaLnBrk="1" hangingPunct="1">
              <a:spcBef>
                <a:spcPts val="450"/>
              </a:spcBef>
              <a:buClrTx/>
              <a:buFontTx/>
              <a:buNone/>
            </a:pPr>
            <a:r>
              <a:rPr lang="sr-Cyrl-RS"/>
              <a:t>Болест је добила назив по првим случајевима који су настали после примене хетерологних серума (коњски серум) 1911.год.у терапији дифтерије</a:t>
            </a:r>
          </a:p>
        </p:txBody>
      </p:sp>
    </p:spTree>
  </p:cSld>
  <p:clrMapOvr>
    <a:masterClrMapping/>
  </p:clrMapOvr>
  <p:transition spd="slow" advTm="36045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ext Box 1"/>
          <p:cNvSpPr txBox="1">
            <a:spLocks noChangeArrowheads="1"/>
          </p:cNvSpPr>
          <p:nvPr/>
        </p:nvSpPr>
        <p:spPr bwMode="auto">
          <a:xfrm>
            <a:off x="274638" y="1168400"/>
            <a:ext cx="8229600" cy="842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sr-Latn-CS" sz="3200" b="1">
                <a:solidFill>
                  <a:srgbClr val="2A6099"/>
                </a:solidFill>
              </a:rPr>
              <a:t>ЕТИОПАТОГЕНЕЗА</a:t>
            </a:r>
          </a:p>
        </p:txBody>
      </p:sp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304800" y="2362200"/>
            <a:ext cx="8534400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39725" indent="-339725"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sr-Latn-CS" sz="2400" b="1"/>
              <a:t>Протеинске супстанце </a:t>
            </a:r>
            <a:r>
              <a:rPr lang="sr-Latn-CS" sz="2000"/>
              <a:t>(серуми, вакцине, хормони, ензими)</a:t>
            </a:r>
          </a:p>
          <a:p>
            <a:pPr marL="341313">
              <a:spcBef>
                <a:spcPts val="500"/>
              </a:spcBef>
              <a:buClrTx/>
              <a:buFontTx/>
              <a:buNone/>
            </a:pPr>
            <a:endParaRPr lang="en-US" sz="2000"/>
          </a:p>
          <a:p>
            <a:pPr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sr-Latn-CS" sz="2400" b="1"/>
              <a:t>Непротеинске супстанце</a:t>
            </a:r>
            <a:r>
              <a:rPr lang="sr-Latn-CS" sz="2400"/>
              <a:t> (</a:t>
            </a:r>
            <a:r>
              <a:rPr lang="sr-Latn-CS" sz="2000"/>
              <a:t>пеницилински лекови,</a:t>
            </a:r>
            <a:r>
              <a:rPr lang="sr-Cyrl-RS" sz="2000"/>
              <a:t> </a:t>
            </a:r>
            <a:r>
              <a:rPr lang="sr-Latn-CS" sz="2000"/>
              <a:t>сулфонамиди, аспирин, прокаинамид, локални анестетици)</a:t>
            </a:r>
          </a:p>
          <a:p>
            <a:pPr marL="342900">
              <a:spcBef>
                <a:spcPts val="600"/>
              </a:spcBef>
              <a:buClrTx/>
              <a:buFontTx/>
              <a:buNone/>
            </a:pPr>
            <a:endParaRPr lang="en-US" sz="2400"/>
          </a:p>
          <a:p>
            <a:pPr marL="342900">
              <a:spcBef>
                <a:spcPts val="600"/>
              </a:spcBef>
              <a:buClrTx/>
              <a:buFontTx/>
              <a:buNone/>
            </a:pPr>
            <a:r>
              <a:rPr lang="sr-Cyrl-CS" sz="2400"/>
              <a:t>   </a:t>
            </a:r>
            <a:r>
              <a:rPr lang="sr-Latn-CS" sz="2400" b="1"/>
              <a:t>Тип III </a:t>
            </a:r>
            <a:r>
              <a:rPr lang="sr-Latn-CS" sz="2400"/>
              <a:t>имуне реакције (IK, активација C</a:t>
            </a:r>
            <a:r>
              <a:rPr lang="sr-Cyrl-RS" sz="2400"/>
              <a:t> преко </a:t>
            </a:r>
            <a:r>
              <a:rPr lang="sr-Latn-RS" sz="2400"/>
              <a:t>IgG</a:t>
            </a:r>
            <a:r>
              <a:rPr lang="sr-Latn-CS" sz="2400"/>
              <a:t>, мастоцита, хемотакса Ео и Nе, активација коагулације)</a:t>
            </a:r>
          </a:p>
          <a:p>
            <a:pPr marL="341313" eaLnBrk="1" hangingPunct="1">
              <a:spcBef>
                <a:spcPts val="600"/>
              </a:spcBef>
              <a:buClrTx/>
              <a:buFontTx/>
              <a:buNone/>
            </a:pPr>
            <a:endParaRPr lang="sr-Latn-CS" sz="2400"/>
          </a:p>
        </p:txBody>
      </p:sp>
    </p:spTree>
  </p:cSld>
  <p:clrMapOvr>
    <a:masterClrMapping/>
  </p:clrMapOvr>
  <p:transition spd="slow" advTm="41272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ext Box 1"/>
          <p:cNvSpPr txBox="1">
            <a:spLocks noChangeArrowheads="1"/>
          </p:cNvSpPr>
          <p:nvPr/>
        </p:nvSpPr>
        <p:spPr bwMode="auto">
          <a:xfrm>
            <a:off x="457200" y="914400"/>
            <a:ext cx="82296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sr-Latn-CS" sz="3200" b="1"/>
              <a:t/>
            </a:r>
            <a:br>
              <a:rPr lang="sr-Latn-CS" sz="3200" b="1"/>
            </a:br>
            <a:r>
              <a:rPr lang="sr-Latn-CS" sz="2800" b="1">
                <a:solidFill>
                  <a:srgbClr val="2A6099"/>
                </a:solidFill>
              </a:rPr>
              <a:t>КЛИНИЧКА СЛИКА</a:t>
            </a:r>
            <a:r>
              <a:rPr lang="en-US" sz="3200" b="1">
                <a:solidFill>
                  <a:srgbClr val="00B050"/>
                </a:solidFill>
              </a:rPr>
              <a:t/>
            </a:r>
            <a:br>
              <a:rPr lang="en-US" sz="3200" b="1">
                <a:solidFill>
                  <a:srgbClr val="00B050"/>
                </a:solidFill>
              </a:rPr>
            </a:br>
            <a:endParaRPr lang="en-US" sz="3200" b="1">
              <a:solidFill>
                <a:srgbClr val="00B050"/>
              </a:solidFill>
            </a:endParaRPr>
          </a:p>
        </p:txBody>
      </p:sp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228600" y="1447800"/>
            <a:ext cx="86106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39725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550"/>
              </a:spcBef>
              <a:buClrTx/>
              <a:buFontTx/>
              <a:buNone/>
            </a:pPr>
            <a:r>
              <a:rPr lang="sr-Cyrl-CS" sz="2400"/>
              <a:t>   </a:t>
            </a:r>
            <a:r>
              <a:rPr lang="sr-Latn-CS" sz="2200"/>
              <a:t>6-20 дана након узимања лека или серума </a:t>
            </a:r>
          </a:p>
          <a:p>
            <a:pPr>
              <a:spcBef>
                <a:spcPts val="550"/>
              </a:spcBef>
              <a:buClrTx/>
              <a:buFontTx/>
              <a:buNone/>
            </a:pPr>
            <a:r>
              <a:rPr lang="sr-Cyrl-CS" sz="2200"/>
              <a:t>   </a:t>
            </a:r>
            <a:r>
              <a:rPr lang="sr-Latn-CS" sz="2200"/>
              <a:t>Ако је кратко време пре узимања лека узимао исти лек –почетак за неколико дана.</a:t>
            </a:r>
          </a:p>
          <a:p>
            <a:pPr marL="339725" indent="-3365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 b="1"/>
              <a:t>Црвенило</a:t>
            </a:r>
            <a:r>
              <a:rPr lang="sr-Cyrl-CS" sz="2400" b="1"/>
              <a:t>,</a:t>
            </a:r>
            <a:r>
              <a:rPr lang="sr-Latn-CS" sz="2400" b="1"/>
              <a:t> свраб </a:t>
            </a:r>
            <a:r>
              <a:rPr lang="sr-Cyrl-CS" sz="2400"/>
              <a:t>- </a:t>
            </a:r>
            <a:r>
              <a:rPr lang="sr-Latn-CS" sz="2400"/>
              <a:t>локално</a:t>
            </a:r>
          </a:p>
          <a:p>
            <a:pPr marL="339725" indent="-3365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Повишена </a:t>
            </a:r>
            <a:r>
              <a:rPr lang="sr-Latn-CS" sz="2400" b="1"/>
              <a:t>температура</a:t>
            </a:r>
          </a:p>
          <a:p>
            <a:pPr marL="339725" indent="-3365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 b="1"/>
              <a:t>Артритис</a:t>
            </a:r>
            <a:r>
              <a:rPr lang="sr-Cyrl-RS" sz="2400"/>
              <a:t> </a:t>
            </a:r>
            <a:r>
              <a:rPr lang="sr-Latn-CS" sz="2400"/>
              <a:t>-</a:t>
            </a:r>
            <a:r>
              <a:rPr lang="sr-Cyrl-RS" sz="2400"/>
              <a:t> </a:t>
            </a:r>
            <a:r>
              <a:rPr lang="sr-Latn-CS" sz="2400"/>
              <a:t>50%</a:t>
            </a:r>
          </a:p>
          <a:p>
            <a:pPr marL="339725" indent="-3365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 b="1"/>
              <a:t>Уртикаријални васкулитис</a:t>
            </a:r>
            <a:r>
              <a:rPr lang="sr-Cyrl-RS" sz="2400" b="1"/>
              <a:t> </a:t>
            </a:r>
            <a:r>
              <a:rPr lang="sr-Latn-CS" sz="2400"/>
              <a:t>-</a:t>
            </a:r>
            <a:r>
              <a:rPr lang="sr-Cyrl-RS" sz="2400"/>
              <a:t> </a:t>
            </a:r>
            <a:r>
              <a:rPr lang="sr-Latn-CS" sz="2400"/>
              <a:t>90%</a:t>
            </a:r>
          </a:p>
          <a:p>
            <a:pPr marL="339725" indent="-3365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 b="1"/>
              <a:t>Лимфаденопатија и спленомегалија</a:t>
            </a:r>
            <a:r>
              <a:rPr lang="sr-Cyrl-RS" sz="2400" b="1"/>
              <a:t> </a:t>
            </a:r>
            <a:r>
              <a:rPr lang="sr-Latn-CS" sz="2400"/>
              <a:t>-</a:t>
            </a:r>
            <a:r>
              <a:rPr lang="sr-Cyrl-RS" sz="2400"/>
              <a:t> </a:t>
            </a:r>
            <a:r>
              <a:rPr lang="sr-Latn-CS" sz="2400"/>
              <a:t>45%</a:t>
            </a:r>
          </a:p>
          <a:p>
            <a:pPr marL="339725" indent="-3365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 b="1"/>
              <a:t>Плеурални излив </a:t>
            </a:r>
            <a:r>
              <a:rPr lang="sr-Latn-CS" sz="2400"/>
              <a:t>23%</a:t>
            </a:r>
            <a:r>
              <a:rPr lang="sr-Cyrl-RS" sz="2400"/>
              <a:t> - једнострани</a:t>
            </a:r>
          </a:p>
          <a:p>
            <a:pPr marL="339725" indent="-3365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 b="1"/>
              <a:t>Протеинурија</a:t>
            </a:r>
            <a:r>
              <a:rPr lang="sr-Latn-CS" sz="2400"/>
              <a:t> до нефротског </a:t>
            </a:r>
            <a:r>
              <a:rPr lang="sr-Cyrl-CS" sz="2400"/>
              <a:t>синдрома </a:t>
            </a:r>
            <a:r>
              <a:rPr lang="sr-Latn-CS" sz="2400"/>
              <a:t>-</a:t>
            </a:r>
            <a:r>
              <a:rPr lang="sr-Cyrl-RS" sz="2400"/>
              <a:t> </a:t>
            </a:r>
            <a:r>
              <a:rPr lang="sr-Latn-CS" sz="2400"/>
              <a:t>60%</a:t>
            </a:r>
          </a:p>
          <a:p>
            <a:pPr marL="339725" indent="-3365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 b="1"/>
              <a:t>Неуритис</a:t>
            </a:r>
            <a:r>
              <a:rPr lang="sr-Cyrl-RS" sz="2400"/>
              <a:t> </a:t>
            </a:r>
            <a:r>
              <a:rPr lang="sr-Latn-CS" sz="2400"/>
              <a:t>-</a:t>
            </a:r>
            <a:r>
              <a:rPr lang="sr-Cyrl-RS" sz="2400"/>
              <a:t> </a:t>
            </a:r>
            <a:r>
              <a:rPr lang="sr-Latn-CS" sz="2400"/>
              <a:t>28%</a:t>
            </a:r>
          </a:p>
          <a:p>
            <a:pPr marL="339725" indent="-3365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Cyrl-RS" sz="2400" b="1"/>
              <a:t>Стенокардија</a:t>
            </a:r>
            <a:r>
              <a:rPr lang="sr-Cyrl-RS" sz="2400"/>
              <a:t> са исхемичним променама у ЕКГ-у – 45%</a:t>
            </a:r>
          </a:p>
          <a:p>
            <a:pPr marL="341313" eaLnBrk="1" hangingPunct="1">
              <a:lnSpc>
                <a:spcPct val="90000"/>
              </a:lnSpc>
              <a:spcBef>
                <a:spcPts val="600"/>
              </a:spcBef>
              <a:buClrTx/>
              <a:buFontTx/>
              <a:buNone/>
            </a:pPr>
            <a:endParaRPr lang="sr-Cyrl-RS" sz="2400"/>
          </a:p>
        </p:txBody>
      </p:sp>
    </p:spTree>
  </p:cSld>
  <p:clrMapOvr>
    <a:masterClrMapping/>
  </p:clrMapOvr>
  <p:transition spd="slow" advTm="71404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ext Box 1"/>
          <p:cNvSpPr txBox="1">
            <a:spLocks noChangeArrowheads="1"/>
          </p:cNvSpPr>
          <p:nvPr/>
        </p:nvSpPr>
        <p:spPr bwMode="auto">
          <a:xfrm>
            <a:off x="381000" y="1371600"/>
            <a:ext cx="82296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sr-Cyrl-RS" sz="3200" b="1">
                <a:solidFill>
                  <a:srgbClr val="2A6099"/>
                </a:solidFill>
              </a:rPr>
              <a:t>ДИЈАГНОСТИКА</a:t>
            </a:r>
            <a:r>
              <a:rPr lang="en-US" sz="4000" b="1">
                <a:solidFill>
                  <a:srgbClr val="00B050"/>
                </a:solidFill>
              </a:rPr>
              <a:t/>
            </a:r>
            <a:br>
              <a:rPr lang="en-US" sz="4000" b="1">
                <a:solidFill>
                  <a:srgbClr val="00B050"/>
                </a:solidFill>
              </a:rPr>
            </a:br>
            <a:endParaRPr lang="en-US" sz="4000" b="1">
              <a:solidFill>
                <a:srgbClr val="00B050"/>
              </a:solidFill>
            </a:endParaRPr>
          </a:p>
        </p:txBody>
      </p:sp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533400" y="2438400"/>
            <a:ext cx="8382000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39725" indent="-339725"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Cyrl-RS" sz="2400"/>
              <a:t>Анамнеза и клиничка слика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IK </a:t>
            </a:r>
            <a:r>
              <a:rPr lang="sr-Latn-CS" sz="2400">
                <a:cs typeface="Arial" panose="020B0604020202020204" pitchFamily="34" charset="0"/>
              </a:rPr>
              <a:t>↑ /  ↔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>
                <a:cs typeface="Arial" panose="020B0604020202020204" pitchFamily="34" charset="0"/>
              </a:rPr>
              <a:t>SE ↑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>
                <a:cs typeface="Arial" panose="020B0604020202020204" pitchFamily="34" charset="0"/>
              </a:rPr>
              <a:t>Eo ↑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Cyrl-RS" sz="2400">
                <a:cs typeface="Arial" panose="020B0604020202020204" pitchFamily="34" charset="0"/>
              </a:rPr>
              <a:t>потрошња </a:t>
            </a:r>
            <a:r>
              <a:rPr lang="sr-Latn-RS" sz="2400">
                <a:cs typeface="Arial" panose="020B0604020202020204" pitchFamily="34" charset="0"/>
              </a:rPr>
              <a:t>C 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Урин: протеинурија, Еr у урину, хијалини цилиндри</a:t>
            </a:r>
          </a:p>
        </p:txBody>
      </p:sp>
    </p:spTree>
  </p:cSld>
  <p:clrMapOvr>
    <a:masterClrMapping/>
  </p:clrMapOvr>
  <p:transition spd="slow" advTm="39037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ext Box 1"/>
          <p:cNvSpPr txBox="1">
            <a:spLocks noChangeArrowheads="1"/>
          </p:cNvSpPr>
          <p:nvPr/>
        </p:nvSpPr>
        <p:spPr bwMode="auto">
          <a:xfrm>
            <a:off x="457200" y="1295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sr-Latn-CS" sz="3200" b="1">
                <a:solidFill>
                  <a:srgbClr val="2A6099"/>
                </a:solidFill>
              </a:rPr>
              <a:t>ДИФЕРЕНЦИЈАЛНА ДИЈАГНОЗА</a:t>
            </a:r>
          </a:p>
        </p:txBody>
      </p:sp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533400" y="3048000"/>
            <a:ext cx="8229600" cy="2741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39725" indent="-339725"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sr-Latn-CS" sz="2800"/>
              <a:t>Акутна уртикарија и ангиоедем</a:t>
            </a:r>
          </a:p>
          <a:p>
            <a:pPr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sr-Latn-CS" sz="2800"/>
              <a:t>Системски васкулитиси у оквиру </a:t>
            </a:r>
            <a:r>
              <a:rPr lang="sr-Cyrl-CS" sz="2800"/>
              <a:t>СБВТ</a:t>
            </a:r>
          </a:p>
        </p:txBody>
      </p:sp>
    </p:spTree>
  </p:cSld>
  <p:clrMapOvr>
    <a:masterClrMapping/>
  </p:clrMapOvr>
  <p:transition spd="slow" advTm="11503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ChangeArrowheads="1"/>
          </p:cNvSpPr>
          <p:nvPr/>
        </p:nvSpPr>
        <p:spPr bwMode="auto">
          <a:xfrm>
            <a:off x="457200" y="1219200"/>
            <a:ext cx="82296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sr-Latn-CS" sz="4000" b="1"/>
              <a:t/>
            </a:r>
            <a:br>
              <a:rPr lang="sr-Latn-CS" sz="4000" b="1"/>
            </a:br>
            <a:r>
              <a:rPr lang="sr-Latn-CS" sz="3200" b="1">
                <a:solidFill>
                  <a:srgbClr val="2A6099"/>
                </a:solidFill>
              </a:rPr>
              <a:t>ТЕРАПИЈА</a:t>
            </a:r>
            <a:r>
              <a:rPr lang="en-US" sz="4000" b="1">
                <a:solidFill>
                  <a:srgbClr val="00B050"/>
                </a:solidFill>
              </a:rPr>
              <a:t/>
            </a:r>
            <a:br>
              <a:rPr lang="en-US" sz="4000" b="1">
                <a:solidFill>
                  <a:srgbClr val="00B050"/>
                </a:solidFill>
              </a:rPr>
            </a:br>
            <a:endParaRPr lang="en-US" sz="4000" b="1">
              <a:solidFill>
                <a:srgbClr val="00B050"/>
              </a:solidFill>
            </a:endParaRPr>
          </a:p>
        </p:txBody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457200" y="19050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39725" indent="-339725"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Престанак узимања инкриминисаног лека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GK: Прони</a:t>
            </a:r>
            <a:r>
              <a:rPr lang="sr-Cyrl-CS" sz="2400"/>
              <a:t>з</a:t>
            </a:r>
            <a:r>
              <a:rPr lang="sr-Latn-CS" sz="2400"/>
              <a:t>он 0.25mg/кg 14 дана –</a:t>
            </a:r>
            <a:r>
              <a:rPr lang="sr-Cyrl-RS" sz="2400"/>
              <a:t> </a:t>
            </a:r>
            <a:r>
              <a:rPr lang="sr-Latn-CS" sz="2400"/>
              <a:t>лакши облици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Прони</a:t>
            </a:r>
            <a:r>
              <a:rPr lang="sr-Cyrl-CS" sz="2400"/>
              <a:t>з</a:t>
            </a:r>
            <a:r>
              <a:rPr lang="sr-Latn-CS" sz="2400"/>
              <a:t>он 0.50-0.75 mg/кg 14 до 30 дана -тежи облици</a:t>
            </a:r>
          </a:p>
          <a:p>
            <a:pPr marL="342900">
              <a:spcBef>
                <a:spcPts val="700"/>
              </a:spcBef>
              <a:buClrTx/>
              <a:buFontTx/>
              <a:buNone/>
            </a:pPr>
            <a:endParaRPr lang="sr-Cyrl-RS" sz="2800"/>
          </a:p>
          <a:p>
            <a:pPr marL="342900">
              <a:spcBef>
                <a:spcPts val="700"/>
              </a:spcBef>
              <a:buClrTx/>
              <a:buFontTx/>
              <a:buNone/>
            </a:pPr>
            <a:endParaRPr lang="en-US" sz="2800"/>
          </a:p>
          <a:p>
            <a:pPr marL="342900">
              <a:spcBef>
                <a:spcPts val="700"/>
              </a:spcBef>
              <a:buClrTx/>
              <a:buFontTx/>
              <a:buNone/>
            </a:pPr>
            <a:r>
              <a:rPr lang="sr-Latn-CS" sz="2800">
                <a:solidFill>
                  <a:srgbClr val="00B050"/>
                </a:solidFill>
              </a:rPr>
              <a:t>                        </a:t>
            </a:r>
            <a:r>
              <a:rPr lang="sr-Latn-CS" sz="2800" b="1">
                <a:solidFill>
                  <a:srgbClr val="2A6099"/>
                </a:solidFill>
              </a:rPr>
              <a:t>ПРОГНОЗА</a:t>
            </a:r>
          </a:p>
          <a:p>
            <a:pPr marL="342900">
              <a:spcBef>
                <a:spcPts val="600"/>
              </a:spcBef>
              <a:buClrTx/>
              <a:buFontTx/>
              <a:buNone/>
            </a:pPr>
            <a:r>
              <a:rPr lang="sr-Latn-CS" sz="2400"/>
              <a:t>Добра ако се препозна и лечи на време 2/3 болесника комплетно излечење</a:t>
            </a:r>
          </a:p>
          <a:p>
            <a:pPr marL="341313" eaLnBrk="1" hangingPunct="1">
              <a:spcBef>
                <a:spcPts val="600"/>
              </a:spcBef>
              <a:buClrTx/>
              <a:buFontTx/>
              <a:buNone/>
            </a:pPr>
            <a:endParaRPr lang="sr-Latn-CS" sz="2400"/>
          </a:p>
        </p:txBody>
      </p:sp>
    </p:spTree>
  </p:cSld>
  <p:clrMapOvr>
    <a:masterClrMapping/>
  </p:clrMapOvr>
  <p:transition spd="slow" advTm="27109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457200" y="10620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sz="2800"/>
              <a:t/>
            </a:r>
            <a:br>
              <a:rPr lang="en-US" sz="2800"/>
            </a:br>
            <a:r>
              <a:rPr lang="sr-Latn-CS" sz="2800" b="1">
                <a:solidFill>
                  <a:srgbClr val="002060"/>
                </a:solidFill>
              </a:rPr>
              <a:t>СИСТЕМСКА АНАФИЛАКСА</a:t>
            </a:r>
            <a:br>
              <a:rPr lang="sr-Latn-CS" sz="2800" b="1">
                <a:solidFill>
                  <a:srgbClr val="002060"/>
                </a:solidFill>
              </a:rPr>
            </a:br>
            <a:r>
              <a:rPr lang="sr-Latn-CS" sz="2800" b="1">
                <a:solidFill>
                  <a:srgbClr val="002060"/>
                </a:solidFill>
              </a:rPr>
              <a:t> КЛАСИФИКАЦИЈА ПРЕМА МЕХАНИЗМУ РЕАКЦИЈЕ</a:t>
            </a:r>
            <a:r>
              <a:rPr lang="en-US" sz="2800" b="1">
                <a:solidFill>
                  <a:srgbClr val="002060"/>
                </a:solidFill>
              </a:rPr>
              <a:t/>
            </a:r>
            <a:br>
              <a:rPr lang="en-US" sz="2800" b="1">
                <a:solidFill>
                  <a:srgbClr val="002060"/>
                </a:solidFill>
              </a:rPr>
            </a:br>
            <a:endParaRPr lang="en-US" sz="2800" b="1">
              <a:solidFill>
                <a:srgbClr val="002060"/>
              </a:solidFill>
            </a:endParaRPr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457200" y="228758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39725" indent="-339725"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600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sr-Latn-CS" sz="2400">
                <a:solidFill>
                  <a:srgbClr val="FF0000"/>
                </a:solidFill>
              </a:rPr>
              <a:t>Анафилаксијка реакција (посредована IgE At)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  Протеини –антисеруми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                 вакцине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                 кућна прашина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                 храна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                 хормони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                 екстракти алергена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                 веноми инсеката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Хаптенски молекули- антибиоитици, витамини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Полисахариди- декстран </a:t>
            </a:r>
          </a:p>
          <a:p>
            <a:pPr marL="341313" eaLnBrk="1" hangingPunct="1">
              <a:spcBef>
                <a:spcPts val="600"/>
              </a:spcBef>
              <a:buClrTx/>
              <a:buFontTx/>
              <a:buNone/>
            </a:pPr>
            <a:endParaRPr lang="en-US" sz="2400"/>
          </a:p>
          <a:p>
            <a:pPr marL="342900" eaLnBrk="1" hangingPunct="1">
              <a:lnSpc>
                <a:spcPct val="80000"/>
              </a:lnSpc>
              <a:spcBef>
                <a:spcPts val="600"/>
              </a:spcBef>
              <a:buClrTx/>
              <a:buFontTx/>
              <a:buNone/>
            </a:pPr>
            <a:endParaRPr lang="en-US" sz="2400"/>
          </a:p>
        </p:txBody>
      </p:sp>
    </p:spTree>
  </p:cSld>
  <p:clrMapOvr>
    <a:masterClrMapping/>
  </p:clrMapOvr>
  <p:transition spd="slow" advTm="4667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457200" y="10620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sr-Latn-CS" sz="2800" b="1">
                <a:solidFill>
                  <a:srgbClr val="002060"/>
                </a:solidFill>
              </a:rPr>
              <a:t>СИСТЕМСКА АНАФИЛАКСА</a:t>
            </a:r>
            <a:br>
              <a:rPr lang="sr-Latn-CS" sz="2800" b="1">
                <a:solidFill>
                  <a:srgbClr val="002060"/>
                </a:solidFill>
              </a:rPr>
            </a:br>
            <a:r>
              <a:rPr lang="sr-Latn-CS" sz="2800" b="1">
                <a:solidFill>
                  <a:srgbClr val="002060"/>
                </a:solidFill>
              </a:rPr>
              <a:t> КЛАСИФИКАЦИЈА ПРЕМА МЕХАНИЗМУ РЕАКЦИЈЕ</a:t>
            </a:r>
          </a:p>
        </p:txBody>
      </p:sp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457200" y="228758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39725" indent="-339725"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600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sr-Latn-CS" sz="2400">
                <a:solidFill>
                  <a:srgbClr val="FF0000"/>
                </a:solidFill>
              </a:rPr>
              <a:t>Псеудоалергијске реакције (без IgЕ Аt)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Анафилактоидна- опијати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                         миорелаксанти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Анафилатоксинска- Ј контрастна средства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                            посттрансфузијске реакције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Интолеранција- НСАИЛ</a:t>
            </a:r>
          </a:p>
          <a:p>
            <a:pPr eaLnBrk="1" hangingPunct="1">
              <a:spcBef>
                <a:spcPts val="600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sr-Latn-CS" sz="2400">
                <a:solidFill>
                  <a:srgbClr val="FF0000"/>
                </a:solidFill>
              </a:rPr>
              <a:t>Изазване физичким агенсима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                            Анафилакса на замор  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                            Анафилакса на хладноћу</a:t>
            </a:r>
          </a:p>
          <a:p>
            <a:pPr eaLnBrk="1" hangingPunct="1">
              <a:spcBef>
                <a:spcPts val="600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sr-Latn-CS" sz="2400">
                <a:solidFill>
                  <a:srgbClr val="FF0000"/>
                </a:solidFill>
              </a:rPr>
              <a:t>Идиопатска анафилакса</a:t>
            </a:r>
          </a:p>
          <a:p>
            <a:pPr marL="341313" eaLnBrk="1" hangingPunct="1">
              <a:lnSpc>
                <a:spcPct val="80000"/>
              </a:lnSpc>
              <a:spcBef>
                <a:spcPts val="600"/>
              </a:spcBef>
              <a:buClrTx/>
              <a:buFontTx/>
              <a:buNone/>
            </a:pPr>
            <a:endParaRPr lang="sr-Latn-CS" sz="24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 advTm="4596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457200" y="1143000"/>
            <a:ext cx="8229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sz="4000"/>
              <a:t/>
            </a:r>
            <a:br>
              <a:rPr lang="en-US" sz="4000"/>
            </a:br>
            <a:r>
              <a:rPr lang="sr-Latn-CS" sz="4000" b="1">
                <a:solidFill>
                  <a:srgbClr val="002060"/>
                </a:solidFill>
              </a:rPr>
              <a:t>КЛИНИЧКА СЛИКА</a:t>
            </a:r>
            <a:r>
              <a:rPr lang="en-US" sz="4000" b="1">
                <a:solidFill>
                  <a:srgbClr val="002060"/>
                </a:solidFill>
              </a:rPr>
              <a:t/>
            </a:r>
            <a:br>
              <a:rPr lang="en-US" sz="4000" b="1">
                <a:solidFill>
                  <a:srgbClr val="002060"/>
                </a:solidFill>
              </a:rPr>
            </a:br>
            <a:endParaRPr lang="en-US" sz="4000" b="1">
              <a:solidFill>
                <a:srgbClr val="002060"/>
              </a:solidFill>
            </a:endParaRPr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381000" y="2133600"/>
            <a:ext cx="8305800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39725" indent="-339725"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sr-Latn-CS" sz="2800"/>
              <a:t>Анксиозност (предосећај смртног исхода)</a:t>
            </a:r>
          </a:p>
          <a:p>
            <a:pPr eaLnBrk="1" hangingPunct="1"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sr-Latn-CS" sz="2800"/>
              <a:t>Кијање, свраб непца, оток носне слузнице</a:t>
            </a:r>
          </a:p>
          <a:p>
            <a:pPr eaLnBrk="1" hangingPunct="1"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sr-Latn-CS" sz="2800"/>
              <a:t>Оток очних капака, оток језика</a:t>
            </a:r>
          </a:p>
          <a:p>
            <a:pPr eaLnBrk="1" hangingPunct="1"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sr-Latn-CS" sz="2800"/>
              <a:t>Свраб коже, уртикарија</a:t>
            </a:r>
          </a:p>
          <a:p>
            <a:pPr eaLnBrk="1" hangingPunct="1"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sr-Latn-CS" sz="2800"/>
              <a:t>Бронхоспазам, едем ларингса,</a:t>
            </a:r>
          </a:p>
          <a:p>
            <a:pPr eaLnBrk="1" hangingPunct="1"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sr-Latn-CS" sz="2800"/>
              <a:t>Диареја, повраћање</a:t>
            </a:r>
          </a:p>
          <a:p>
            <a:pPr eaLnBrk="1" hangingPunct="1"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sr-Latn-CS" sz="2800"/>
              <a:t>Хипотензија, кардиоваскуларни колапс/шок, аритмије, инфаркт</a:t>
            </a:r>
          </a:p>
        </p:txBody>
      </p:sp>
    </p:spTree>
  </p:cSld>
  <p:clrMapOvr>
    <a:masterClrMapping/>
  </p:clrMapOvr>
  <p:transition spd="slow" advTm="48602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457200" y="10620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12738"/>
            <a:ext cx="6324600" cy="5059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 advTm="9695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 Box 1"/>
          <p:cNvSpPr txBox="1">
            <a:spLocks noChangeArrowheads="1"/>
          </p:cNvSpPr>
          <p:nvPr/>
        </p:nvSpPr>
        <p:spPr bwMode="auto">
          <a:xfrm>
            <a:off x="457200" y="13716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sr-Latn-CS" sz="4000" b="1">
                <a:solidFill>
                  <a:srgbClr val="002060"/>
                </a:solidFill>
              </a:rPr>
              <a:t>ДИФЕРЕНЦИЈАЛНА ДИЈАГНОЗА</a:t>
            </a:r>
            <a:r>
              <a:rPr lang="en-US" sz="4000" b="1">
                <a:solidFill>
                  <a:srgbClr val="002060"/>
                </a:solidFill>
              </a:rPr>
              <a:t/>
            </a:r>
            <a:br>
              <a:rPr lang="en-US" sz="4000" b="1">
                <a:solidFill>
                  <a:srgbClr val="002060"/>
                </a:solidFill>
              </a:rPr>
            </a:br>
            <a:endParaRPr lang="en-US" sz="4000" b="1">
              <a:solidFill>
                <a:srgbClr val="002060"/>
              </a:solidFill>
            </a:endParaRPr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457200" y="2667000"/>
            <a:ext cx="8229600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39725" indent="-339725"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sr-Latn-CS" sz="3200"/>
              <a:t>Хистерична реакција</a:t>
            </a:r>
          </a:p>
          <a:p>
            <a:pPr eaLnBrk="1" hangingPunct="1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sr-Latn-CS" sz="3200"/>
              <a:t>Синкопа</a:t>
            </a:r>
          </a:p>
          <a:p>
            <a:pPr eaLnBrk="1" hangingPunct="1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sr-Latn-CS" sz="3200"/>
              <a:t>Хипогликемија</a:t>
            </a:r>
          </a:p>
          <a:p>
            <a:pPr eaLnBrk="1" hangingPunct="1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sr-Latn-CS" sz="3200"/>
              <a:t>Инфаркт мокарда</a:t>
            </a:r>
          </a:p>
          <a:p>
            <a:pPr eaLnBrk="1" hangingPunct="1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sr-Latn-CS" sz="3200"/>
              <a:t>Вазовагална реакција</a:t>
            </a:r>
          </a:p>
          <a:p>
            <a:pPr marL="341313" eaLnBrk="1" hangingPunct="1">
              <a:spcBef>
                <a:spcPts val="800"/>
              </a:spcBef>
              <a:buClrTx/>
              <a:buFontTx/>
              <a:buNone/>
            </a:pPr>
            <a:endParaRPr lang="sr-Latn-CS" sz="3200"/>
          </a:p>
        </p:txBody>
      </p:sp>
    </p:spTree>
  </p:cSld>
  <p:clrMapOvr>
    <a:masterClrMapping/>
  </p:clrMapOvr>
  <p:transition spd="slow" advTm="16683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381000" y="1219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sz="3600"/>
              <a:t/>
            </a:r>
            <a:br>
              <a:rPr lang="en-US" sz="3600"/>
            </a:br>
            <a:r>
              <a:rPr lang="sr-Latn-CS" sz="3600" b="1">
                <a:solidFill>
                  <a:srgbClr val="002060"/>
                </a:solidFill>
              </a:rPr>
              <a:t>ТЕРАПИЈА</a:t>
            </a:r>
            <a:r>
              <a:rPr lang="en-US" sz="3600" b="1">
                <a:solidFill>
                  <a:srgbClr val="002060"/>
                </a:solidFill>
              </a:rPr>
              <a:t/>
            </a:r>
            <a:br>
              <a:rPr lang="en-US" sz="3600" b="1">
                <a:solidFill>
                  <a:srgbClr val="002060"/>
                </a:solidFill>
              </a:rPr>
            </a:br>
            <a:endParaRPr lang="en-US" sz="3600" b="1">
              <a:solidFill>
                <a:srgbClr val="002060"/>
              </a:solidFill>
            </a:endParaRPr>
          </a:p>
        </p:txBody>
      </p:sp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457200" y="2514600"/>
            <a:ext cx="8229600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39725" indent="-339725"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Циљеви лечења: 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        одржати виталне функције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        ублажити ефекте ослобођених медиатора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        превенција накнадног ослоб.медиат.</a:t>
            </a:r>
          </a:p>
          <a:p>
            <a:pPr marL="341313" eaLnBrk="1" hangingPunct="1">
              <a:spcBef>
                <a:spcPts val="600"/>
              </a:spcBef>
              <a:buClrTx/>
              <a:buFontTx/>
              <a:buNone/>
            </a:pPr>
            <a:endParaRPr lang="en-US" sz="2400"/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ТЕРАПИЈСКИ ПРИСТУП  СЕ ПРИЛАГОЂАВА КЛИНИЧКОЈ СЛИЦИ БЕЗ ОБЗИРА НА МЕХАНИЗАМ НАСТАНКА СИСТЕМСКЕ АНАФИЛАКСЕ</a:t>
            </a:r>
          </a:p>
          <a:p>
            <a:pPr marL="341313" eaLnBrk="1" hangingPunct="1">
              <a:spcBef>
                <a:spcPts val="600"/>
              </a:spcBef>
              <a:buClrTx/>
              <a:buFontTx/>
              <a:buNone/>
            </a:pPr>
            <a:endParaRPr lang="en-US" sz="2400"/>
          </a:p>
          <a:p>
            <a:pPr marL="341313" eaLnBrk="1" hangingPunct="1">
              <a:lnSpc>
                <a:spcPct val="90000"/>
              </a:lnSpc>
              <a:spcBef>
                <a:spcPts val="600"/>
              </a:spcBef>
              <a:buClrTx/>
              <a:buFontTx/>
              <a:buNone/>
            </a:pPr>
            <a:endParaRPr lang="en-US" sz="2400"/>
          </a:p>
        </p:txBody>
      </p:sp>
    </p:spTree>
  </p:cSld>
  <p:clrMapOvr>
    <a:masterClrMapping/>
  </p:clrMapOvr>
  <p:transition spd="slow" advTm="2903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457200" y="28575"/>
            <a:ext cx="8229600" cy="70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381000" y="1219200"/>
            <a:ext cx="83058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39725" indent="-339725"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Кардиопулмонални арест: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Одрасли-Epinefrin водени раствор 1:1000 0,5ml iv./sc.,им (по потреби поновити)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Деца-Epinefrin водени раствор 1:1000 0,2-0,3ml iv ./sc.,iм (по потреби поновити)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Код хипотензије за стабилизацију ТА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Допамин 0,3-1,2 mg/kg/h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Диспнеа, цијаноза: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О2 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Аминофилин 4-7мг/кг инфузија током 15-20min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r-Latn-CS" sz="2400"/>
              <a:t>По потреби наставити Аминофилин 4-5mg/kg/6h </a:t>
            </a:r>
          </a:p>
          <a:p>
            <a:pPr marL="341313" eaLnBrk="1" hangingPunct="1">
              <a:lnSpc>
                <a:spcPct val="90000"/>
              </a:lnSpc>
              <a:spcBef>
                <a:spcPts val="600"/>
              </a:spcBef>
              <a:buClrTx/>
              <a:buFontTx/>
              <a:buNone/>
            </a:pPr>
            <a:endParaRPr lang="sr-Latn-CS" sz="2400"/>
          </a:p>
        </p:txBody>
      </p:sp>
    </p:spTree>
  </p:cSld>
  <p:clrMapOvr>
    <a:masterClrMapping/>
  </p:clrMapOvr>
  <p:transition spd="slow" advTm="48464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889</TotalTime>
  <Words>1014</Words>
  <Application>Microsoft Office PowerPoint</Application>
  <PresentationFormat>On-screen Show (4:3)</PresentationFormat>
  <Paragraphs>226</Paragraphs>
  <Slides>29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Microsoft YaHei</vt:lpstr>
      <vt:lpstr>Arial</vt:lpstr>
      <vt:lpstr>Segoe UI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Aleksandra</dc:creator>
  <cp:lastModifiedBy>Marina</cp:lastModifiedBy>
  <cp:revision>95</cp:revision>
  <cp:lastPrinted>1601-01-01T00:00:00Z</cp:lastPrinted>
  <dcterms:created xsi:type="dcterms:W3CDTF">1601-01-01T00:00:00Z</dcterms:created>
  <dcterms:modified xsi:type="dcterms:W3CDTF">2020-10-01T18:39:45Z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